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41" r:id="rId3"/>
    <p:sldId id="357" r:id="rId4"/>
    <p:sldId id="342" r:id="rId5"/>
    <p:sldId id="257" r:id="rId6"/>
    <p:sldId id="343" r:id="rId7"/>
    <p:sldId id="344" r:id="rId8"/>
    <p:sldId id="346" r:id="rId9"/>
    <p:sldId id="347" r:id="rId10"/>
    <p:sldId id="348" r:id="rId11"/>
    <p:sldId id="349" r:id="rId12"/>
    <p:sldId id="358" r:id="rId13"/>
    <p:sldId id="350" r:id="rId14"/>
    <p:sldId id="351" r:id="rId15"/>
    <p:sldId id="352" r:id="rId16"/>
    <p:sldId id="353" r:id="rId17"/>
    <p:sldId id="354" r:id="rId18"/>
    <p:sldId id="355" r:id="rId19"/>
    <p:sldId id="356" r:id="rId20"/>
    <p:sldId id="283" r:id="rId21"/>
    <p:sldId id="285" r:id="rId22"/>
    <p:sldId id="286" r:id="rId23"/>
    <p:sldId id="288" r:id="rId24"/>
    <p:sldId id="272" r:id="rId25"/>
    <p:sldId id="274" r:id="rId26"/>
    <p:sldId id="275" r:id="rId27"/>
    <p:sldId id="276" r:id="rId28"/>
    <p:sldId id="277" r:id="rId29"/>
    <p:sldId id="278" r:id="rId30"/>
    <p:sldId id="315" r:id="rId31"/>
    <p:sldId id="290" r:id="rId32"/>
    <p:sldId id="291" r:id="rId33"/>
    <p:sldId id="292" r:id="rId34"/>
    <p:sldId id="293" r:id="rId35"/>
    <p:sldId id="294" r:id="rId36"/>
    <p:sldId id="297" r:id="rId37"/>
    <p:sldId id="298" r:id="rId38"/>
    <p:sldId id="305" r:id="rId39"/>
    <p:sldId id="300" r:id="rId40"/>
    <p:sldId id="302" r:id="rId41"/>
    <p:sldId id="301" r:id="rId42"/>
    <p:sldId id="299" r:id="rId43"/>
    <p:sldId id="304" r:id="rId44"/>
    <p:sldId id="306" r:id="rId45"/>
    <p:sldId id="307" r:id="rId46"/>
    <p:sldId id="308" r:id="rId47"/>
    <p:sldId id="309" r:id="rId48"/>
    <p:sldId id="310" r:id="rId49"/>
    <p:sldId id="311" r:id="rId50"/>
    <p:sldId id="312" r:id="rId51"/>
    <p:sldId id="313" r:id="rId52"/>
    <p:sldId id="314" r:id="rId53"/>
    <p:sldId id="320" r:id="rId54"/>
    <p:sldId id="321" r:id="rId55"/>
    <p:sldId id="322" r:id="rId56"/>
    <p:sldId id="323" r:id="rId57"/>
    <p:sldId id="324" r:id="rId58"/>
    <p:sldId id="325" r:id="rId59"/>
    <p:sldId id="326" r:id="rId60"/>
    <p:sldId id="327" r:id="rId61"/>
    <p:sldId id="328" r:id="rId62"/>
    <p:sldId id="329" r:id="rId63"/>
    <p:sldId id="282" r:id="rId64"/>
    <p:sldId id="330" r:id="rId65"/>
    <p:sldId id="289" r:id="rId66"/>
    <p:sldId id="316" r:id="rId67"/>
    <p:sldId id="331" r:id="rId68"/>
    <p:sldId id="332" r:id="rId69"/>
    <p:sldId id="333" r:id="rId70"/>
    <p:sldId id="334" r:id="rId71"/>
    <p:sldId id="317" r:id="rId72"/>
    <p:sldId id="335" r:id="rId73"/>
    <p:sldId id="336" r:id="rId74"/>
    <p:sldId id="337" r:id="rId75"/>
    <p:sldId id="339" r:id="rId76"/>
    <p:sldId id="318" r:id="rId77"/>
    <p:sldId id="338" r:id="rId78"/>
    <p:sldId id="340" r:id="rId79"/>
    <p:sldId id="319"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7" d="100"/>
          <a:sy n="107" d="100"/>
        </p:scale>
        <p:origin x="75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8E67D-EC9E-83AA-DC6D-CA2913E793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95873A5-A24E-9A53-A507-C3FF768899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5D6B560-E68E-3092-C777-F51559B48DB7}"/>
              </a:ext>
            </a:extLst>
          </p:cNvPr>
          <p:cNvSpPr>
            <a:spLocks noGrp="1"/>
          </p:cNvSpPr>
          <p:nvPr>
            <p:ph type="dt" sz="half" idx="10"/>
          </p:nvPr>
        </p:nvSpPr>
        <p:spPr/>
        <p:txBody>
          <a:bodyPr/>
          <a:lstStyle/>
          <a:p>
            <a:fld id="{DB456873-0E62-4F24-B39A-91BE3999EB62}" type="datetimeFigureOut">
              <a:rPr lang="en-GB" smtClean="0"/>
              <a:t>18/07/2024</a:t>
            </a:fld>
            <a:endParaRPr lang="en-GB"/>
          </a:p>
        </p:txBody>
      </p:sp>
      <p:sp>
        <p:nvSpPr>
          <p:cNvPr id="5" name="Footer Placeholder 4">
            <a:extLst>
              <a:ext uri="{FF2B5EF4-FFF2-40B4-BE49-F238E27FC236}">
                <a16:creationId xmlns:a16="http://schemas.microsoft.com/office/drawing/2014/main" id="{7A78497D-189D-7818-DDC9-2CD43FAB439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A0F665-6A08-4AB8-27F7-84E64B1312A6}"/>
              </a:ext>
            </a:extLst>
          </p:cNvPr>
          <p:cNvSpPr>
            <a:spLocks noGrp="1"/>
          </p:cNvSpPr>
          <p:nvPr>
            <p:ph type="sldNum" sz="quarter" idx="12"/>
          </p:nvPr>
        </p:nvSpPr>
        <p:spPr/>
        <p:txBody>
          <a:bodyPr/>
          <a:lstStyle/>
          <a:p>
            <a:fld id="{5CF25027-B23B-4F36-9C69-CB7564704E58}" type="slidenum">
              <a:rPr lang="en-GB" smtClean="0"/>
              <a:t>‹#›</a:t>
            </a:fld>
            <a:endParaRPr lang="en-GB"/>
          </a:p>
        </p:txBody>
      </p:sp>
    </p:spTree>
    <p:extLst>
      <p:ext uri="{BB962C8B-B14F-4D97-AF65-F5344CB8AC3E}">
        <p14:creationId xmlns:p14="http://schemas.microsoft.com/office/powerpoint/2010/main" val="284319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41A9-DDEA-5905-9DE4-5BDC81C3EB8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221D7D2-9F7E-2CD1-8AF1-1D3938F75B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ED83614-6F78-C6C0-C8A9-B850E33B7490}"/>
              </a:ext>
            </a:extLst>
          </p:cNvPr>
          <p:cNvSpPr>
            <a:spLocks noGrp="1"/>
          </p:cNvSpPr>
          <p:nvPr>
            <p:ph type="dt" sz="half" idx="10"/>
          </p:nvPr>
        </p:nvSpPr>
        <p:spPr/>
        <p:txBody>
          <a:bodyPr/>
          <a:lstStyle/>
          <a:p>
            <a:fld id="{DB456873-0E62-4F24-B39A-91BE3999EB62}" type="datetimeFigureOut">
              <a:rPr lang="en-GB" smtClean="0"/>
              <a:t>18/07/2024</a:t>
            </a:fld>
            <a:endParaRPr lang="en-GB"/>
          </a:p>
        </p:txBody>
      </p:sp>
      <p:sp>
        <p:nvSpPr>
          <p:cNvPr id="5" name="Footer Placeholder 4">
            <a:extLst>
              <a:ext uri="{FF2B5EF4-FFF2-40B4-BE49-F238E27FC236}">
                <a16:creationId xmlns:a16="http://schemas.microsoft.com/office/drawing/2014/main" id="{1ED3BCFF-ABB9-4FBA-9D57-BC08B33F0DA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52CFD9F-5408-C519-0344-08DE14299455}"/>
              </a:ext>
            </a:extLst>
          </p:cNvPr>
          <p:cNvSpPr>
            <a:spLocks noGrp="1"/>
          </p:cNvSpPr>
          <p:nvPr>
            <p:ph type="sldNum" sz="quarter" idx="12"/>
          </p:nvPr>
        </p:nvSpPr>
        <p:spPr/>
        <p:txBody>
          <a:bodyPr/>
          <a:lstStyle/>
          <a:p>
            <a:fld id="{5CF25027-B23B-4F36-9C69-CB7564704E58}" type="slidenum">
              <a:rPr lang="en-GB" smtClean="0"/>
              <a:t>‹#›</a:t>
            </a:fld>
            <a:endParaRPr lang="en-GB"/>
          </a:p>
        </p:txBody>
      </p:sp>
    </p:spTree>
    <p:extLst>
      <p:ext uri="{BB962C8B-B14F-4D97-AF65-F5344CB8AC3E}">
        <p14:creationId xmlns:p14="http://schemas.microsoft.com/office/powerpoint/2010/main" val="768402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391AF9-724A-5B62-A26B-F9ABD28ED5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DC0D9BC-CB6F-C73A-B8B5-0CA1EC0562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3D51BC-6EFD-C6EA-CCC7-5B86FC44A61C}"/>
              </a:ext>
            </a:extLst>
          </p:cNvPr>
          <p:cNvSpPr>
            <a:spLocks noGrp="1"/>
          </p:cNvSpPr>
          <p:nvPr>
            <p:ph type="dt" sz="half" idx="10"/>
          </p:nvPr>
        </p:nvSpPr>
        <p:spPr/>
        <p:txBody>
          <a:bodyPr/>
          <a:lstStyle/>
          <a:p>
            <a:fld id="{DB456873-0E62-4F24-B39A-91BE3999EB62}" type="datetimeFigureOut">
              <a:rPr lang="en-GB" smtClean="0"/>
              <a:t>18/07/2024</a:t>
            </a:fld>
            <a:endParaRPr lang="en-GB"/>
          </a:p>
        </p:txBody>
      </p:sp>
      <p:sp>
        <p:nvSpPr>
          <p:cNvPr id="5" name="Footer Placeholder 4">
            <a:extLst>
              <a:ext uri="{FF2B5EF4-FFF2-40B4-BE49-F238E27FC236}">
                <a16:creationId xmlns:a16="http://schemas.microsoft.com/office/drawing/2014/main" id="{13E59606-4504-FECC-EE16-4D3B8FD159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BF5E6EF-96E5-E11B-5C55-981D71B24DD2}"/>
              </a:ext>
            </a:extLst>
          </p:cNvPr>
          <p:cNvSpPr>
            <a:spLocks noGrp="1"/>
          </p:cNvSpPr>
          <p:nvPr>
            <p:ph type="sldNum" sz="quarter" idx="12"/>
          </p:nvPr>
        </p:nvSpPr>
        <p:spPr/>
        <p:txBody>
          <a:bodyPr/>
          <a:lstStyle/>
          <a:p>
            <a:fld id="{5CF25027-B23B-4F36-9C69-CB7564704E58}" type="slidenum">
              <a:rPr lang="en-GB" smtClean="0"/>
              <a:t>‹#›</a:t>
            </a:fld>
            <a:endParaRPr lang="en-GB"/>
          </a:p>
        </p:txBody>
      </p:sp>
    </p:spTree>
    <p:extLst>
      <p:ext uri="{BB962C8B-B14F-4D97-AF65-F5344CB8AC3E}">
        <p14:creationId xmlns:p14="http://schemas.microsoft.com/office/powerpoint/2010/main" val="2218420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1A65-844E-DD7B-CFA2-D799BB62B1B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3D1BAC4-BBA8-BEED-662D-2F075BFEAA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A1AEAE-ADB3-0EE8-DD51-AEDA6D7DE2FF}"/>
              </a:ext>
            </a:extLst>
          </p:cNvPr>
          <p:cNvSpPr>
            <a:spLocks noGrp="1"/>
          </p:cNvSpPr>
          <p:nvPr>
            <p:ph type="dt" sz="half" idx="10"/>
          </p:nvPr>
        </p:nvSpPr>
        <p:spPr/>
        <p:txBody>
          <a:bodyPr/>
          <a:lstStyle/>
          <a:p>
            <a:fld id="{DB456873-0E62-4F24-B39A-91BE3999EB62}" type="datetimeFigureOut">
              <a:rPr lang="en-GB" smtClean="0"/>
              <a:t>18/07/2024</a:t>
            </a:fld>
            <a:endParaRPr lang="en-GB"/>
          </a:p>
        </p:txBody>
      </p:sp>
      <p:sp>
        <p:nvSpPr>
          <p:cNvPr id="5" name="Footer Placeholder 4">
            <a:extLst>
              <a:ext uri="{FF2B5EF4-FFF2-40B4-BE49-F238E27FC236}">
                <a16:creationId xmlns:a16="http://schemas.microsoft.com/office/drawing/2014/main" id="{1984B4FC-A82F-3DE2-A8B5-39B3633A123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5ED7DA-B889-EFE1-8347-009B32A11981}"/>
              </a:ext>
            </a:extLst>
          </p:cNvPr>
          <p:cNvSpPr>
            <a:spLocks noGrp="1"/>
          </p:cNvSpPr>
          <p:nvPr>
            <p:ph type="sldNum" sz="quarter" idx="12"/>
          </p:nvPr>
        </p:nvSpPr>
        <p:spPr/>
        <p:txBody>
          <a:bodyPr/>
          <a:lstStyle/>
          <a:p>
            <a:fld id="{5CF25027-B23B-4F36-9C69-CB7564704E58}" type="slidenum">
              <a:rPr lang="en-GB" smtClean="0"/>
              <a:t>‹#›</a:t>
            </a:fld>
            <a:endParaRPr lang="en-GB"/>
          </a:p>
        </p:txBody>
      </p:sp>
    </p:spTree>
    <p:extLst>
      <p:ext uri="{BB962C8B-B14F-4D97-AF65-F5344CB8AC3E}">
        <p14:creationId xmlns:p14="http://schemas.microsoft.com/office/powerpoint/2010/main" val="1032949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8F86-1E11-CBDA-D8DA-E778485070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B077A49-06A2-CC44-7472-3162A2345FE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CA06FA-76FA-F843-1B08-9906DD0E82EA}"/>
              </a:ext>
            </a:extLst>
          </p:cNvPr>
          <p:cNvSpPr>
            <a:spLocks noGrp="1"/>
          </p:cNvSpPr>
          <p:nvPr>
            <p:ph type="dt" sz="half" idx="10"/>
          </p:nvPr>
        </p:nvSpPr>
        <p:spPr/>
        <p:txBody>
          <a:bodyPr/>
          <a:lstStyle/>
          <a:p>
            <a:fld id="{DB456873-0E62-4F24-B39A-91BE3999EB62}" type="datetimeFigureOut">
              <a:rPr lang="en-GB" smtClean="0"/>
              <a:t>18/07/2024</a:t>
            </a:fld>
            <a:endParaRPr lang="en-GB"/>
          </a:p>
        </p:txBody>
      </p:sp>
      <p:sp>
        <p:nvSpPr>
          <p:cNvPr id="5" name="Footer Placeholder 4">
            <a:extLst>
              <a:ext uri="{FF2B5EF4-FFF2-40B4-BE49-F238E27FC236}">
                <a16:creationId xmlns:a16="http://schemas.microsoft.com/office/drawing/2014/main" id="{5A548F0E-9215-B10F-E1B4-69905E5CF0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B27802C-4E48-67A0-B7D6-5E603B6DD930}"/>
              </a:ext>
            </a:extLst>
          </p:cNvPr>
          <p:cNvSpPr>
            <a:spLocks noGrp="1"/>
          </p:cNvSpPr>
          <p:nvPr>
            <p:ph type="sldNum" sz="quarter" idx="12"/>
          </p:nvPr>
        </p:nvSpPr>
        <p:spPr/>
        <p:txBody>
          <a:bodyPr/>
          <a:lstStyle/>
          <a:p>
            <a:fld id="{5CF25027-B23B-4F36-9C69-CB7564704E58}" type="slidenum">
              <a:rPr lang="en-GB" smtClean="0"/>
              <a:t>‹#›</a:t>
            </a:fld>
            <a:endParaRPr lang="en-GB"/>
          </a:p>
        </p:txBody>
      </p:sp>
    </p:spTree>
    <p:extLst>
      <p:ext uri="{BB962C8B-B14F-4D97-AF65-F5344CB8AC3E}">
        <p14:creationId xmlns:p14="http://schemas.microsoft.com/office/powerpoint/2010/main" val="263125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28B87-DB3A-635C-1CCE-4A4FEF92FD3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4EB90EF-2A43-396C-B0A7-F1A86C5B07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7BA21C8-706F-E022-7A1E-FF4D48F2A1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FCCE1AA-90A4-031D-9FE3-78BE150CD384}"/>
              </a:ext>
            </a:extLst>
          </p:cNvPr>
          <p:cNvSpPr>
            <a:spLocks noGrp="1"/>
          </p:cNvSpPr>
          <p:nvPr>
            <p:ph type="dt" sz="half" idx="10"/>
          </p:nvPr>
        </p:nvSpPr>
        <p:spPr/>
        <p:txBody>
          <a:bodyPr/>
          <a:lstStyle/>
          <a:p>
            <a:fld id="{DB456873-0E62-4F24-B39A-91BE3999EB62}" type="datetimeFigureOut">
              <a:rPr lang="en-GB" smtClean="0"/>
              <a:t>18/07/2024</a:t>
            </a:fld>
            <a:endParaRPr lang="en-GB"/>
          </a:p>
        </p:txBody>
      </p:sp>
      <p:sp>
        <p:nvSpPr>
          <p:cNvPr id="6" name="Footer Placeholder 5">
            <a:extLst>
              <a:ext uri="{FF2B5EF4-FFF2-40B4-BE49-F238E27FC236}">
                <a16:creationId xmlns:a16="http://schemas.microsoft.com/office/drawing/2014/main" id="{39327351-5A06-A9DA-94C4-BE166F76C3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1AD65A2-DEBC-DC04-48C8-369DF91ACDEC}"/>
              </a:ext>
            </a:extLst>
          </p:cNvPr>
          <p:cNvSpPr>
            <a:spLocks noGrp="1"/>
          </p:cNvSpPr>
          <p:nvPr>
            <p:ph type="sldNum" sz="quarter" idx="12"/>
          </p:nvPr>
        </p:nvSpPr>
        <p:spPr/>
        <p:txBody>
          <a:bodyPr/>
          <a:lstStyle/>
          <a:p>
            <a:fld id="{5CF25027-B23B-4F36-9C69-CB7564704E58}" type="slidenum">
              <a:rPr lang="en-GB" smtClean="0"/>
              <a:t>‹#›</a:t>
            </a:fld>
            <a:endParaRPr lang="en-GB"/>
          </a:p>
        </p:txBody>
      </p:sp>
    </p:spTree>
    <p:extLst>
      <p:ext uri="{BB962C8B-B14F-4D97-AF65-F5344CB8AC3E}">
        <p14:creationId xmlns:p14="http://schemas.microsoft.com/office/powerpoint/2010/main" val="3674837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AEE8-2FD8-1EEC-0561-6FE0E3E1C2D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5185D2A-88D8-16D7-AEAF-1A54D135B3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9FC133-A978-0C59-DC20-1BEF3DB1BE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B18E23E-466A-B4E4-C2C4-D5ECFF1DD6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5D2325-B525-54CB-EFA1-53EC35BB16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4343631-3447-9430-DA6E-406C47D0DFB0}"/>
              </a:ext>
            </a:extLst>
          </p:cNvPr>
          <p:cNvSpPr>
            <a:spLocks noGrp="1"/>
          </p:cNvSpPr>
          <p:nvPr>
            <p:ph type="dt" sz="half" idx="10"/>
          </p:nvPr>
        </p:nvSpPr>
        <p:spPr/>
        <p:txBody>
          <a:bodyPr/>
          <a:lstStyle/>
          <a:p>
            <a:fld id="{DB456873-0E62-4F24-B39A-91BE3999EB62}" type="datetimeFigureOut">
              <a:rPr lang="en-GB" smtClean="0"/>
              <a:t>18/07/2024</a:t>
            </a:fld>
            <a:endParaRPr lang="en-GB"/>
          </a:p>
        </p:txBody>
      </p:sp>
      <p:sp>
        <p:nvSpPr>
          <p:cNvPr id="8" name="Footer Placeholder 7">
            <a:extLst>
              <a:ext uri="{FF2B5EF4-FFF2-40B4-BE49-F238E27FC236}">
                <a16:creationId xmlns:a16="http://schemas.microsoft.com/office/drawing/2014/main" id="{442EF05C-86B0-4E32-8A8B-6FA483DAEB4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28C52AB-793E-7F45-9D63-56E00FFC683C}"/>
              </a:ext>
            </a:extLst>
          </p:cNvPr>
          <p:cNvSpPr>
            <a:spLocks noGrp="1"/>
          </p:cNvSpPr>
          <p:nvPr>
            <p:ph type="sldNum" sz="quarter" idx="12"/>
          </p:nvPr>
        </p:nvSpPr>
        <p:spPr/>
        <p:txBody>
          <a:bodyPr/>
          <a:lstStyle/>
          <a:p>
            <a:fld id="{5CF25027-B23B-4F36-9C69-CB7564704E58}" type="slidenum">
              <a:rPr lang="en-GB" smtClean="0"/>
              <a:t>‹#›</a:t>
            </a:fld>
            <a:endParaRPr lang="en-GB"/>
          </a:p>
        </p:txBody>
      </p:sp>
    </p:spTree>
    <p:extLst>
      <p:ext uri="{BB962C8B-B14F-4D97-AF65-F5344CB8AC3E}">
        <p14:creationId xmlns:p14="http://schemas.microsoft.com/office/powerpoint/2010/main" val="87596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D7869-BE72-17F3-FBAF-AEDBE9C827F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08B95AE-AF5F-7220-3CC3-B30CD05E314B}"/>
              </a:ext>
            </a:extLst>
          </p:cNvPr>
          <p:cNvSpPr>
            <a:spLocks noGrp="1"/>
          </p:cNvSpPr>
          <p:nvPr>
            <p:ph type="dt" sz="half" idx="10"/>
          </p:nvPr>
        </p:nvSpPr>
        <p:spPr/>
        <p:txBody>
          <a:bodyPr/>
          <a:lstStyle/>
          <a:p>
            <a:fld id="{DB456873-0E62-4F24-B39A-91BE3999EB62}" type="datetimeFigureOut">
              <a:rPr lang="en-GB" smtClean="0"/>
              <a:t>18/07/2024</a:t>
            </a:fld>
            <a:endParaRPr lang="en-GB"/>
          </a:p>
        </p:txBody>
      </p:sp>
      <p:sp>
        <p:nvSpPr>
          <p:cNvPr id="4" name="Footer Placeholder 3">
            <a:extLst>
              <a:ext uri="{FF2B5EF4-FFF2-40B4-BE49-F238E27FC236}">
                <a16:creationId xmlns:a16="http://schemas.microsoft.com/office/drawing/2014/main" id="{6C6798C2-0453-5766-3A6A-4CC6CC9E14D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90A15E0-C69C-9F82-04AD-B65DF3E3980F}"/>
              </a:ext>
            </a:extLst>
          </p:cNvPr>
          <p:cNvSpPr>
            <a:spLocks noGrp="1"/>
          </p:cNvSpPr>
          <p:nvPr>
            <p:ph type="sldNum" sz="quarter" idx="12"/>
          </p:nvPr>
        </p:nvSpPr>
        <p:spPr/>
        <p:txBody>
          <a:bodyPr/>
          <a:lstStyle/>
          <a:p>
            <a:fld id="{5CF25027-B23B-4F36-9C69-CB7564704E58}" type="slidenum">
              <a:rPr lang="en-GB" smtClean="0"/>
              <a:t>‹#›</a:t>
            </a:fld>
            <a:endParaRPr lang="en-GB"/>
          </a:p>
        </p:txBody>
      </p:sp>
    </p:spTree>
    <p:extLst>
      <p:ext uri="{BB962C8B-B14F-4D97-AF65-F5344CB8AC3E}">
        <p14:creationId xmlns:p14="http://schemas.microsoft.com/office/powerpoint/2010/main" val="541298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26462F-6773-0AF8-3506-1720766DF513}"/>
              </a:ext>
            </a:extLst>
          </p:cNvPr>
          <p:cNvSpPr>
            <a:spLocks noGrp="1"/>
          </p:cNvSpPr>
          <p:nvPr>
            <p:ph type="dt" sz="half" idx="10"/>
          </p:nvPr>
        </p:nvSpPr>
        <p:spPr/>
        <p:txBody>
          <a:bodyPr/>
          <a:lstStyle/>
          <a:p>
            <a:fld id="{DB456873-0E62-4F24-B39A-91BE3999EB62}" type="datetimeFigureOut">
              <a:rPr lang="en-GB" smtClean="0"/>
              <a:t>18/07/2024</a:t>
            </a:fld>
            <a:endParaRPr lang="en-GB"/>
          </a:p>
        </p:txBody>
      </p:sp>
      <p:sp>
        <p:nvSpPr>
          <p:cNvPr id="3" name="Footer Placeholder 2">
            <a:extLst>
              <a:ext uri="{FF2B5EF4-FFF2-40B4-BE49-F238E27FC236}">
                <a16:creationId xmlns:a16="http://schemas.microsoft.com/office/drawing/2014/main" id="{BE554CD0-6ABB-2387-7D82-260F22E3BD3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E3F40CB-FFB5-EFB5-2AC7-1B59AB012B31}"/>
              </a:ext>
            </a:extLst>
          </p:cNvPr>
          <p:cNvSpPr>
            <a:spLocks noGrp="1"/>
          </p:cNvSpPr>
          <p:nvPr>
            <p:ph type="sldNum" sz="quarter" idx="12"/>
          </p:nvPr>
        </p:nvSpPr>
        <p:spPr/>
        <p:txBody>
          <a:bodyPr/>
          <a:lstStyle/>
          <a:p>
            <a:fld id="{5CF25027-B23B-4F36-9C69-CB7564704E58}" type="slidenum">
              <a:rPr lang="en-GB" smtClean="0"/>
              <a:t>‹#›</a:t>
            </a:fld>
            <a:endParaRPr lang="en-GB"/>
          </a:p>
        </p:txBody>
      </p:sp>
    </p:spTree>
    <p:extLst>
      <p:ext uri="{BB962C8B-B14F-4D97-AF65-F5344CB8AC3E}">
        <p14:creationId xmlns:p14="http://schemas.microsoft.com/office/powerpoint/2010/main" val="2391139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D362A-178B-A1B0-CC5F-1D7F301878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C46561E-CF55-0FF1-BB4B-0F2A8A05AA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32F8BB0-8F8C-0553-2C1F-25DCF79EE7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E8C26A-312B-CD0F-1B9C-3A10F7DAFD2E}"/>
              </a:ext>
            </a:extLst>
          </p:cNvPr>
          <p:cNvSpPr>
            <a:spLocks noGrp="1"/>
          </p:cNvSpPr>
          <p:nvPr>
            <p:ph type="dt" sz="half" idx="10"/>
          </p:nvPr>
        </p:nvSpPr>
        <p:spPr/>
        <p:txBody>
          <a:bodyPr/>
          <a:lstStyle/>
          <a:p>
            <a:fld id="{DB456873-0E62-4F24-B39A-91BE3999EB62}" type="datetimeFigureOut">
              <a:rPr lang="en-GB" smtClean="0"/>
              <a:t>18/07/2024</a:t>
            </a:fld>
            <a:endParaRPr lang="en-GB"/>
          </a:p>
        </p:txBody>
      </p:sp>
      <p:sp>
        <p:nvSpPr>
          <p:cNvPr id="6" name="Footer Placeholder 5">
            <a:extLst>
              <a:ext uri="{FF2B5EF4-FFF2-40B4-BE49-F238E27FC236}">
                <a16:creationId xmlns:a16="http://schemas.microsoft.com/office/drawing/2014/main" id="{0DC163EC-FDCF-7ECF-15E8-60A21D98EA5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AF0D035-C4D6-6C03-1079-6665B58D9BE5}"/>
              </a:ext>
            </a:extLst>
          </p:cNvPr>
          <p:cNvSpPr>
            <a:spLocks noGrp="1"/>
          </p:cNvSpPr>
          <p:nvPr>
            <p:ph type="sldNum" sz="quarter" idx="12"/>
          </p:nvPr>
        </p:nvSpPr>
        <p:spPr/>
        <p:txBody>
          <a:bodyPr/>
          <a:lstStyle/>
          <a:p>
            <a:fld id="{5CF25027-B23B-4F36-9C69-CB7564704E58}" type="slidenum">
              <a:rPr lang="en-GB" smtClean="0"/>
              <a:t>‹#›</a:t>
            </a:fld>
            <a:endParaRPr lang="en-GB"/>
          </a:p>
        </p:txBody>
      </p:sp>
    </p:spTree>
    <p:extLst>
      <p:ext uri="{BB962C8B-B14F-4D97-AF65-F5344CB8AC3E}">
        <p14:creationId xmlns:p14="http://schemas.microsoft.com/office/powerpoint/2010/main" val="3827804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16B4-3AD3-C94F-C1B3-18AA196B6B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8BE5D5C-A75F-110F-0BFB-6F7B119647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E4A2282-AA2C-C07A-6AA4-2DD9F10C2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7F4389-B932-F859-7028-9595068A4A37}"/>
              </a:ext>
            </a:extLst>
          </p:cNvPr>
          <p:cNvSpPr>
            <a:spLocks noGrp="1"/>
          </p:cNvSpPr>
          <p:nvPr>
            <p:ph type="dt" sz="half" idx="10"/>
          </p:nvPr>
        </p:nvSpPr>
        <p:spPr/>
        <p:txBody>
          <a:bodyPr/>
          <a:lstStyle/>
          <a:p>
            <a:fld id="{DB456873-0E62-4F24-B39A-91BE3999EB62}" type="datetimeFigureOut">
              <a:rPr lang="en-GB" smtClean="0"/>
              <a:t>18/07/2024</a:t>
            </a:fld>
            <a:endParaRPr lang="en-GB"/>
          </a:p>
        </p:txBody>
      </p:sp>
      <p:sp>
        <p:nvSpPr>
          <p:cNvPr id="6" name="Footer Placeholder 5">
            <a:extLst>
              <a:ext uri="{FF2B5EF4-FFF2-40B4-BE49-F238E27FC236}">
                <a16:creationId xmlns:a16="http://schemas.microsoft.com/office/drawing/2014/main" id="{3FF18093-6BFB-EE1F-31C5-7EDB581B34E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A20FC60-21B7-695A-973A-370266D402DB}"/>
              </a:ext>
            </a:extLst>
          </p:cNvPr>
          <p:cNvSpPr>
            <a:spLocks noGrp="1"/>
          </p:cNvSpPr>
          <p:nvPr>
            <p:ph type="sldNum" sz="quarter" idx="12"/>
          </p:nvPr>
        </p:nvSpPr>
        <p:spPr/>
        <p:txBody>
          <a:bodyPr/>
          <a:lstStyle/>
          <a:p>
            <a:fld id="{5CF25027-B23B-4F36-9C69-CB7564704E58}" type="slidenum">
              <a:rPr lang="en-GB" smtClean="0"/>
              <a:t>‹#›</a:t>
            </a:fld>
            <a:endParaRPr lang="en-GB"/>
          </a:p>
        </p:txBody>
      </p:sp>
    </p:spTree>
    <p:extLst>
      <p:ext uri="{BB962C8B-B14F-4D97-AF65-F5344CB8AC3E}">
        <p14:creationId xmlns:p14="http://schemas.microsoft.com/office/powerpoint/2010/main" val="3869747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40B48D-6944-6BED-3E1F-E2943EC8AB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9057ACF-191A-2C60-33AB-16CBEF6159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387B92B-DECE-69F6-D995-9410582F86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B456873-0E62-4F24-B39A-91BE3999EB62}" type="datetimeFigureOut">
              <a:rPr lang="en-GB" smtClean="0"/>
              <a:t>18/07/2024</a:t>
            </a:fld>
            <a:endParaRPr lang="en-GB"/>
          </a:p>
        </p:txBody>
      </p:sp>
      <p:sp>
        <p:nvSpPr>
          <p:cNvPr id="5" name="Footer Placeholder 4">
            <a:extLst>
              <a:ext uri="{FF2B5EF4-FFF2-40B4-BE49-F238E27FC236}">
                <a16:creationId xmlns:a16="http://schemas.microsoft.com/office/drawing/2014/main" id="{F9AEE1F6-5D6D-D907-BDDB-38E7EC6245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E5F2F193-1D95-ED23-F676-C29C0BFB93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CF25027-B23B-4F36-9C69-CB7564704E58}" type="slidenum">
              <a:rPr lang="en-GB" smtClean="0"/>
              <a:t>‹#›</a:t>
            </a:fld>
            <a:endParaRPr lang="en-GB"/>
          </a:p>
        </p:txBody>
      </p:sp>
    </p:spTree>
    <p:extLst>
      <p:ext uri="{BB962C8B-B14F-4D97-AF65-F5344CB8AC3E}">
        <p14:creationId xmlns:p14="http://schemas.microsoft.com/office/powerpoint/2010/main" val="319005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ayushparwal2026/airlines-dataset/data" TargetMode="External"/><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6.xml"/><Relationship Id="rId4" Type="http://schemas.openxmlformats.org/officeDocument/2006/relationships/image" Target="../media/image47.jpeg"/></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8.png"/><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9" name="Rectangle 198">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0" name="Group 199">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11" name="Freeform: Shape 10">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01" name="Freeform: Shape 200">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02" name="Freeform: Shape 201">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Shape 202">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Freeform: Shape 203">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EC9AF7-9175-E512-CDF6-6CCB36E88D30}"/>
              </a:ext>
            </a:extLst>
          </p:cNvPr>
          <p:cNvSpPr>
            <a:spLocks noGrp="1"/>
          </p:cNvSpPr>
          <p:nvPr>
            <p:ph type="ctrTitle"/>
          </p:nvPr>
        </p:nvSpPr>
        <p:spPr>
          <a:xfrm>
            <a:off x="2242409" y="895483"/>
            <a:ext cx="5786232" cy="3011190"/>
          </a:xfrm>
        </p:spPr>
        <p:txBody>
          <a:bodyPr>
            <a:normAutofit/>
          </a:bodyPr>
          <a:lstStyle/>
          <a:p>
            <a:r>
              <a:rPr lang="es-419" sz="5400">
                <a:solidFill>
                  <a:schemeClr val="bg1"/>
                </a:solidFill>
              </a:rPr>
              <a:t>Proyecto Airlines</a:t>
            </a:r>
            <a:endParaRPr lang="en-GB" sz="5400">
              <a:solidFill>
                <a:schemeClr val="bg1"/>
              </a:solidFill>
            </a:endParaRPr>
          </a:p>
        </p:txBody>
      </p:sp>
      <p:sp>
        <p:nvSpPr>
          <p:cNvPr id="3" name="Subtitle 2">
            <a:extLst>
              <a:ext uri="{FF2B5EF4-FFF2-40B4-BE49-F238E27FC236}">
                <a16:creationId xmlns:a16="http://schemas.microsoft.com/office/drawing/2014/main" id="{BCFD2C35-B548-A618-9C72-046F0B77DCD8}"/>
              </a:ext>
            </a:extLst>
          </p:cNvPr>
          <p:cNvSpPr>
            <a:spLocks noGrp="1"/>
          </p:cNvSpPr>
          <p:nvPr>
            <p:ph type="subTitle" idx="1"/>
          </p:nvPr>
        </p:nvSpPr>
        <p:spPr>
          <a:xfrm>
            <a:off x="2466270" y="4142096"/>
            <a:ext cx="5338511" cy="1055142"/>
          </a:xfrm>
        </p:spPr>
        <p:txBody>
          <a:bodyPr>
            <a:normAutofit/>
          </a:bodyPr>
          <a:lstStyle/>
          <a:p>
            <a:r>
              <a:rPr lang="es-419" sz="2000">
                <a:solidFill>
                  <a:schemeClr val="bg1"/>
                </a:solidFill>
              </a:rPr>
              <a:t>Luis Alfredo Miranda Valera</a:t>
            </a:r>
          </a:p>
          <a:p>
            <a:endParaRPr lang="en-GB" sz="2000">
              <a:solidFill>
                <a:schemeClr val="bg1"/>
              </a:solidFill>
            </a:endParaRPr>
          </a:p>
        </p:txBody>
      </p:sp>
      <p:sp>
        <p:nvSpPr>
          <p:cNvPr id="205"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6"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07"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25" name="Freeform: Shape 24">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11" name="Oval 210">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2" name="Oval 211">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3" name="Freeform: Shape 212">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4" name="Freeform: Shape 213">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556742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EDD56C-251D-4524-EF72-25BF6B59D95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Exploración Inicial</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7F76631-3FD2-3B6F-46B1-78F474269563}"/>
              </a:ext>
            </a:extLst>
          </p:cNvPr>
          <p:cNvPicPr>
            <a:picLocks noChangeAspect="1"/>
          </p:cNvPicPr>
          <p:nvPr/>
        </p:nvPicPr>
        <p:blipFill>
          <a:blip r:embed="rId2"/>
          <a:stretch>
            <a:fillRect/>
          </a:stretch>
        </p:blipFill>
        <p:spPr>
          <a:xfrm>
            <a:off x="5262534" y="874520"/>
            <a:ext cx="6409427" cy="1501257"/>
          </a:xfrm>
          <a:prstGeom prst="rect">
            <a:avLst/>
          </a:prstGeom>
        </p:spPr>
      </p:pic>
      <p:pic>
        <p:nvPicPr>
          <p:cNvPr id="5" name="Picture 4">
            <a:extLst>
              <a:ext uri="{FF2B5EF4-FFF2-40B4-BE49-F238E27FC236}">
                <a16:creationId xmlns:a16="http://schemas.microsoft.com/office/drawing/2014/main" id="{630A0146-192E-47E3-2B0C-E1A5C1542366}"/>
              </a:ext>
            </a:extLst>
          </p:cNvPr>
          <p:cNvPicPr>
            <a:picLocks noChangeAspect="1"/>
          </p:cNvPicPr>
          <p:nvPr/>
        </p:nvPicPr>
        <p:blipFill>
          <a:blip r:embed="rId3"/>
          <a:stretch>
            <a:fillRect/>
          </a:stretch>
        </p:blipFill>
        <p:spPr>
          <a:xfrm>
            <a:off x="5093207" y="3250297"/>
            <a:ext cx="6748083" cy="2908963"/>
          </a:xfrm>
          <a:prstGeom prst="rect">
            <a:avLst/>
          </a:prstGeom>
        </p:spPr>
      </p:pic>
    </p:spTree>
    <p:extLst>
      <p:ext uri="{BB962C8B-B14F-4D97-AF65-F5344CB8AC3E}">
        <p14:creationId xmlns:p14="http://schemas.microsoft.com/office/powerpoint/2010/main" val="1789327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EDD56C-251D-4524-EF72-25BF6B59D95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Exploración Inicial</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5A14DD32-0230-266E-19BA-13C3704EC2AC}"/>
              </a:ext>
            </a:extLst>
          </p:cNvPr>
          <p:cNvPicPr>
            <a:picLocks noChangeAspect="1"/>
          </p:cNvPicPr>
          <p:nvPr/>
        </p:nvPicPr>
        <p:blipFill>
          <a:blip r:embed="rId2"/>
          <a:stretch>
            <a:fillRect/>
          </a:stretch>
        </p:blipFill>
        <p:spPr>
          <a:xfrm>
            <a:off x="5091239" y="1797332"/>
            <a:ext cx="6917269" cy="1026549"/>
          </a:xfrm>
          <a:prstGeom prst="rect">
            <a:avLst/>
          </a:prstGeom>
        </p:spPr>
      </p:pic>
    </p:spTree>
    <p:extLst>
      <p:ext uri="{BB962C8B-B14F-4D97-AF65-F5344CB8AC3E}">
        <p14:creationId xmlns:p14="http://schemas.microsoft.com/office/powerpoint/2010/main" val="2515280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EDD56C-251D-4524-EF72-25BF6B59D95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Exploración Inicial</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94D78289-8109-076D-0469-58608EC6B621}"/>
              </a:ext>
            </a:extLst>
          </p:cNvPr>
          <p:cNvPicPr>
            <a:picLocks noChangeAspect="1"/>
          </p:cNvPicPr>
          <p:nvPr/>
        </p:nvPicPr>
        <p:blipFill>
          <a:blip r:embed="rId2"/>
          <a:stretch>
            <a:fillRect/>
          </a:stretch>
        </p:blipFill>
        <p:spPr>
          <a:xfrm>
            <a:off x="5112604" y="2724430"/>
            <a:ext cx="6734388" cy="1209181"/>
          </a:xfrm>
          <a:prstGeom prst="rect">
            <a:avLst/>
          </a:prstGeom>
        </p:spPr>
      </p:pic>
    </p:spTree>
    <p:extLst>
      <p:ext uri="{BB962C8B-B14F-4D97-AF65-F5344CB8AC3E}">
        <p14:creationId xmlns:p14="http://schemas.microsoft.com/office/powerpoint/2010/main" val="913905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EDD56C-251D-4524-EF72-25BF6B59D95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Exploración Inicial</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976083D-3023-988A-236B-87A30598C771}"/>
              </a:ext>
            </a:extLst>
          </p:cNvPr>
          <p:cNvPicPr>
            <a:picLocks noChangeAspect="1"/>
          </p:cNvPicPr>
          <p:nvPr/>
        </p:nvPicPr>
        <p:blipFill>
          <a:blip r:embed="rId2"/>
          <a:stretch>
            <a:fillRect/>
          </a:stretch>
        </p:blipFill>
        <p:spPr>
          <a:xfrm>
            <a:off x="5068385" y="1638934"/>
            <a:ext cx="6956370" cy="3580132"/>
          </a:xfrm>
          <a:prstGeom prst="rect">
            <a:avLst/>
          </a:prstGeom>
        </p:spPr>
      </p:pic>
    </p:spTree>
    <p:extLst>
      <p:ext uri="{BB962C8B-B14F-4D97-AF65-F5344CB8AC3E}">
        <p14:creationId xmlns:p14="http://schemas.microsoft.com/office/powerpoint/2010/main" val="495746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EDD56C-251D-4524-EF72-25BF6B59D95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Exploración Inicial</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763D154-0935-3345-3DFC-08FB843FACA1}"/>
              </a:ext>
            </a:extLst>
          </p:cNvPr>
          <p:cNvPicPr>
            <a:picLocks noChangeAspect="1"/>
          </p:cNvPicPr>
          <p:nvPr/>
        </p:nvPicPr>
        <p:blipFill>
          <a:blip r:embed="rId2"/>
          <a:stretch>
            <a:fillRect/>
          </a:stretch>
        </p:blipFill>
        <p:spPr>
          <a:xfrm>
            <a:off x="5173174" y="1866388"/>
            <a:ext cx="6653331" cy="3125224"/>
          </a:xfrm>
          <a:prstGeom prst="rect">
            <a:avLst/>
          </a:prstGeom>
        </p:spPr>
      </p:pic>
    </p:spTree>
    <p:extLst>
      <p:ext uri="{BB962C8B-B14F-4D97-AF65-F5344CB8AC3E}">
        <p14:creationId xmlns:p14="http://schemas.microsoft.com/office/powerpoint/2010/main" val="2725641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EDD56C-251D-4524-EF72-25BF6B59D95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Exploración Inicial</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9BF02F2-CF12-5BC4-6885-9FE93ED4E20E}"/>
              </a:ext>
            </a:extLst>
          </p:cNvPr>
          <p:cNvPicPr>
            <a:picLocks noChangeAspect="1"/>
          </p:cNvPicPr>
          <p:nvPr/>
        </p:nvPicPr>
        <p:blipFill>
          <a:blip r:embed="rId2"/>
          <a:stretch>
            <a:fillRect/>
          </a:stretch>
        </p:blipFill>
        <p:spPr>
          <a:xfrm>
            <a:off x="5109341" y="2311878"/>
            <a:ext cx="6729918" cy="2854049"/>
          </a:xfrm>
          <a:prstGeom prst="rect">
            <a:avLst/>
          </a:prstGeom>
        </p:spPr>
      </p:pic>
    </p:spTree>
    <p:extLst>
      <p:ext uri="{BB962C8B-B14F-4D97-AF65-F5344CB8AC3E}">
        <p14:creationId xmlns:p14="http://schemas.microsoft.com/office/powerpoint/2010/main" val="2834980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EDD56C-251D-4524-EF72-25BF6B59D95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Exploración Inicial</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46E6B0C0-C2E5-8880-6744-8167D5B6DF56}"/>
              </a:ext>
            </a:extLst>
          </p:cNvPr>
          <p:cNvPicPr>
            <a:picLocks noChangeAspect="1"/>
          </p:cNvPicPr>
          <p:nvPr/>
        </p:nvPicPr>
        <p:blipFill>
          <a:blip r:embed="rId2"/>
          <a:stretch>
            <a:fillRect/>
          </a:stretch>
        </p:blipFill>
        <p:spPr>
          <a:xfrm>
            <a:off x="5269100" y="1301365"/>
            <a:ext cx="6444919" cy="996236"/>
          </a:xfrm>
          <a:prstGeom prst="rect">
            <a:avLst/>
          </a:prstGeom>
        </p:spPr>
      </p:pic>
      <p:pic>
        <p:nvPicPr>
          <p:cNvPr id="5" name="Picture 4">
            <a:extLst>
              <a:ext uri="{FF2B5EF4-FFF2-40B4-BE49-F238E27FC236}">
                <a16:creationId xmlns:a16="http://schemas.microsoft.com/office/drawing/2014/main" id="{4B3434DD-B1C0-0EC0-ADF5-5A736737074B}"/>
              </a:ext>
            </a:extLst>
          </p:cNvPr>
          <p:cNvPicPr>
            <a:picLocks noChangeAspect="1"/>
          </p:cNvPicPr>
          <p:nvPr/>
        </p:nvPicPr>
        <p:blipFill>
          <a:blip r:embed="rId3"/>
          <a:stretch>
            <a:fillRect/>
          </a:stretch>
        </p:blipFill>
        <p:spPr>
          <a:xfrm>
            <a:off x="5380481" y="3419633"/>
            <a:ext cx="5817148" cy="2710953"/>
          </a:xfrm>
          <a:prstGeom prst="rect">
            <a:avLst/>
          </a:prstGeom>
        </p:spPr>
      </p:pic>
    </p:spTree>
    <p:extLst>
      <p:ext uri="{BB962C8B-B14F-4D97-AF65-F5344CB8AC3E}">
        <p14:creationId xmlns:p14="http://schemas.microsoft.com/office/powerpoint/2010/main" val="2238321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EDD56C-251D-4524-EF72-25BF6B59D95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Exploración Inicial</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C681F0DB-D55C-F116-3B4F-D8EAC17D914D}"/>
              </a:ext>
            </a:extLst>
          </p:cNvPr>
          <p:cNvPicPr>
            <a:picLocks noChangeAspect="1"/>
          </p:cNvPicPr>
          <p:nvPr/>
        </p:nvPicPr>
        <p:blipFill>
          <a:blip r:embed="rId2"/>
          <a:stretch>
            <a:fillRect/>
          </a:stretch>
        </p:blipFill>
        <p:spPr>
          <a:xfrm>
            <a:off x="5160141" y="996769"/>
            <a:ext cx="6830764" cy="4864461"/>
          </a:xfrm>
          <a:prstGeom prst="rect">
            <a:avLst/>
          </a:prstGeom>
        </p:spPr>
      </p:pic>
    </p:spTree>
    <p:extLst>
      <p:ext uri="{BB962C8B-B14F-4D97-AF65-F5344CB8AC3E}">
        <p14:creationId xmlns:p14="http://schemas.microsoft.com/office/powerpoint/2010/main" val="1876647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EDD56C-251D-4524-EF72-25BF6B59D95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Exploración Inicial</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99B244CA-F201-B93C-5A93-C504F9496847}"/>
              </a:ext>
            </a:extLst>
          </p:cNvPr>
          <p:cNvPicPr>
            <a:picLocks noChangeAspect="1"/>
          </p:cNvPicPr>
          <p:nvPr/>
        </p:nvPicPr>
        <p:blipFill>
          <a:blip r:embed="rId2"/>
          <a:stretch>
            <a:fillRect/>
          </a:stretch>
        </p:blipFill>
        <p:spPr>
          <a:xfrm>
            <a:off x="4979322" y="771988"/>
            <a:ext cx="6287377" cy="5525271"/>
          </a:xfrm>
          <a:prstGeom prst="rect">
            <a:avLst/>
          </a:prstGeom>
        </p:spPr>
      </p:pic>
    </p:spTree>
    <p:extLst>
      <p:ext uri="{BB962C8B-B14F-4D97-AF65-F5344CB8AC3E}">
        <p14:creationId xmlns:p14="http://schemas.microsoft.com/office/powerpoint/2010/main" val="1386686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EDD56C-251D-4524-EF72-25BF6B59D95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Exploración Inicial</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DD481CA-51E7-3CC6-C574-E60A385F9F86}"/>
              </a:ext>
            </a:extLst>
          </p:cNvPr>
          <p:cNvPicPr>
            <a:picLocks noChangeAspect="1"/>
          </p:cNvPicPr>
          <p:nvPr/>
        </p:nvPicPr>
        <p:blipFill>
          <a:blip r:embed="rId2"/>
          <a:stretch>
            <a:fillRect/>
          </a:stretch>
        </p:blipFill>
        <p:spPr>
          <a:xfrm>
            <a:off x="5201728" y="1677520"/>
            <a:ext cx="6995352" cy="455837"/>
          </a:xfrm>
          <a:prstGeom prst="rect">
            <a:avLst/>
          </a:prstGeom>
        </p:spPr>
      </p:pic>
      <p:pic>
        <p:nvPicPr>
          <p:cNvPr id="5" name="Picture 4">
            <a:extLst>
              <a:ext uri="{FF2B5EF4-FFF2-40B4-BE49-F238E27FC236}">
                <a16:creationId xmlns:a16="http://schemas.microsoft.com/office/drawing/2014/main" id="{A03BAC3C-C659-58A5-38C5-743A72CB30A6}"/>
              </a:ext>
            </a:extLst>
          </p:cNvPr>
          <p:cNvPicPr>
            <a:picLocks noChangeAspect="1"/>
          </p:cNvPicPr>
          <p:nvPr/>
        </p:nvPicPr>
        <p:blipFill>
          <a:blip r:embed="rId3"/>
          <a:stretch>
            <a:fillRect/>
          </a:stretch>
        </p:blipFill>
        <p:spPr>
          <a:xfrm>
            <a:off x="5696050" y="3601067"/>
            <a:ext cx="5890823" cy="502590"/>
          </a:xfrm>
          <a:prstGeom prst="rect">
            <a:avLst/>
          </a:prstGeom>
        </p:spPr>
      </p:pic>
      <p:sp>
        <p:nvSpPr>
          <p:cNvPr id="3" name="TextBox 2">
            <a:extLst>
              <a:ext uri="{FF2B5EF4-FFF2-40B4-BE49-F238E27FC236}">
                <a16:creationId xmlns:a16="http://schemas.microsoft.com/office/drawing/2014/main" id="{A87A8241-0DFA-0026-C5D7-E2987ABB3D34}"/>
              </a:ext>
            </a:extLst>
          </p:cNvPr>
          <p:cNvSpPr txBox="1"/>
          <p:nvPr/>
        </p:nvSpPr>
        <p:spPr>
          <a:xfrm>
            <a:off x="5201728" y="385482"/>
            <a:ext cx="6604790"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t>Verificar</a:t>
            </a:r>
            <a:r>
              <a:rPr lang="en-US" dirty="0"/>
              <a:t> la </a:t>
            </a:r>
            <a:r>
              <a:rPr lang="en-US" dirty="0" err="1"/>
              <a:t>calidad</a:t>
            </a:r>
            <a:r>
              <a:rPr lang="en-US" dirty="0"/>
              <a:t> de </a:t>
            </a:r>
            <a:r>
              <a:rPr lang="en-US" dirty="0" err="1"/>
              <a:t>los</a:t>
            </a:r>
            <a:r>
              <a:rPr lang="en-US" dirty="0"/>
              <a:t> </a:t>
            </a:r>
            <a:r>
              <a:rPr lang="en-US" dirty="0" err="1"/>
              <a:t>datos</a:t>
            </a:r>
            <a:r>
              <a:rPr lang="en-US" dirty="0"/>
              <a:t> </a:t>
            </a:r>
            <a:r>
              <a:rPr lang="en-US" dirty="0" err="1"/>
              <a:t>por</a:t>
            </a:r>
            <a:r>
              <a:rPr lang="en-US" dirty="0"/>
              <a:t> medio de Power BI.</a:t>
            </a:r>
            <a:endParaRPr lang="en-GB" dirty="0"/>
          </a:p>
        </p:txBody>
      </p:sp>
    </p:spTree>
    <p:extLst>
      <p:ext uri="{BB962C8B-B14F-4D97-AF65-F5344CB8AC3E}">
        <p14:creationId xmlns:p14="http://schemas.microsoft.com/office/powerpoint/2010/main" val="4130272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5" name="Rectangle 14">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EC9AF7-9175-E512-CDF6-6CCB36E88D30}"/>
              </a:ext>
            </a:extLst>
          </p:cNvPr>
          <p:cNvSpPr>
            <a:spLocks noGrp="1"/>
          </p:cNvSpPr>
          <p:nvPr>
            <p:ph type="ctrTitle"/>
          </p:nvPr>
        </p:nvSpPr>
        <p:spPr>
          <a:xfrm>
            <a:off x="761803" y="350196"/>
            <a:ext cx="4646904" cy="1624520"/>
          </a:xfrm>
        </p:spPr>
        <p:txBody>
          <a:bodyPr vert="horz" lIns="91440" tIns="45720" rIns="91440" bIns="45720" rtlCol="0" anchor="ctr">
            <a:normAutofit/>
          </a:bodyPr>
          <a:lstStyle/>
          <a:p>
            <a:pPr algn="l"/>
            <a:r>
              <a:rPr lang="en-US" sz="4000"/>
              <a:t>Objetivos del proyecto</a:t>
            </a:r>
          </a:p>
        </p:txBody>
      </p:sp>
      <p:sp>
        <p:nvSpPr>
          <p:cNvPr id="7" name="TextBox 6">
            <a:extLst>
              <a:ext uri="{FF2B5EF4-FFF2-40B4-BE49-F238E27FC236}">
                <a16:creationId xmlns:a16="http://schemas.microsoft.com/office/drawing/2014/main" id="{A56EBBE5-5CFF-F072-3E64-669F445D9751}"/>
              </a:ext>
            </a:extLst>
          </p:cNvPr>
          <p:cNvSpPr txBox="1"/>
          <p:nvPr/>
        </p:nvSpPr>
        <p:spPr>
          <a:xfrm>
            <a:off x="761802" y="2743200"/>
            <a:ext cx="4646905" cy="3613149"/>
          </a:xfrm>
          <a:prstGeom prst="rect">
            <a:avLst/>
          </a:prstGeom>
        </p:spPr>
        <p:txBody>
          <a:bodyPr vert="horz" lIns="91440" tIns="45720" rIns="91440" bIns="45720" rtlCol="0" anchor="ctr">
            <a:normAutofit/>
          </a:bodyPr>
          <a:lstStyle/>
          <a:p>
            <a:pPr>
              <a:lnSpc>
                <a:spcPct val="90000"/>
              </a:lnSpc>
              <a:spcAft>
                <a:spcPts val="600"/>
              </a:spcAft>
            </a:pPr>
            <a:r>
              <a:rPr lang="es-419" sz="1100" b="1" dirty="0"/>
              <a:t>Objetivo Principal</a:t>
            </a:r>
          </a:p>
          <a:p>
            <a:pPr marL="285750" indent="-228600">
              <a:lnSpc>
                <a:spcPct val="90000"/>
              </a:lnSpc>
              <a:spcAft>
                <a:spcPts val="600"/>
              </a:spcAft>
              <a:buFont typeface="Arial" panose="020B0604020202020204" pitchFamily="34" charset="0"/>
              <a:buChar char="•"/>
            </a:pPr>
            <a:r>
              <a:rPr lang="es-419" sz="1100" dirty="0"/>
              <a:t>El objetivo principal de este proyecto de análisis de datos es demostrar mis habilidades y competencias en el campo del análisis y la ciencia de datos, así como mi capacidad para aplicar técnicas y herramientas analíticas en la solución de problemas reales.</a:t>
            </a:r>
          </a:p>
          <a:p>
            <a:pPr>
              <a:lnSpc>
                <a:spcPct val="90000"/>
              </a:lnSpc>
              <a:spcAft>
                <a:spcPts val="600"/>
              </a:spcAft>
            </a:pPr>
            <a:r>
              <a:rPr lang="es-419" sz="1100" b="1" dirty="0"/>
              <a:t>Objetivos Secundarios</a:t>
            </a:r>
          </a:p>
          <a:p>
            <a:pPr marL="285750" indent="-228600">
              <a:lnSpc>
                <a:spcPct val="90000"/>
              </a:lnSpc>
              <a:spcAft>
                <a:spcPts val="600"/>
              </a:spcAft>
              <a:buFont typeface="Arial" panose="020B0604020202020204" pitchFamily="34" charset="0"/>
              <a:buChar char="•"/>
            </a:pPr>
            <a:r>
              <a:rPr lang="es-419" sz="1100" dirty="0"/>
              <a:t>Realizar exploración de </a:t>
            </a:r>
            <a:r>
              <a:rPr lang="es-419" sz="1100" dirty="0" err="1"/>
              <a:t>datasets</a:t>
            </a:r>
            <a:r>
              <a:rPr lang="es-419" sz="1100" dirty="0"/>
              <a:t> y examinar la calidad de los datos.</a:t>
            </a:r>
          </a:p>
          <a:p>
            <a:pPr marL="285750" indent="-228600">
              <a:lnSpc>
                <a:spcPct val="90000"/>
              </a:lnSpc>
              <a:spcAft>
                <a:spcPts val="600"/>
              </a:spcAft>
              <a:buFont typeface="Arial" panose="020B0604020202020204" pitchFamily="34" charset="0"/>
              <a:buChar char="•"/>
            </a:pPr>
            <a:r>
              <a:rPr lang="es-419" sz="1100" dirty="0"/>
              <a:t>Ejecutar procesos de limpieza y estandarización de datos para su análisis.</a:t>
            </a:r>
          </a:p>
          <a:p>
            <a:pPr marL="285750" indent="-228600">
              <a:lnSpc>
                <a:spcPct val="90000"/>
              </a:lnSpc>
              <a:spcAft>
                <a:spcPts val="600"/>
              </a:spcAft>
              <a:buFont typeface="Arial" panose="020B0604020202020204" pitchFamily="34" charset="0"/>
              <a:buChar char="•"/>
            </a:pPr>
            <a:r>
              <a:rPr lang="es-419" sz="1100" dirty="0"/>
              <a:t>Utilizar técnicas de análisis descriptivo y exploratorio para identificar patrones, tendencias y relaciones significativas en los datos.</a:t>
            </a:r>
          </a:p>
          <a:p>
            <a:pPr marL="285750" indent="-228600">
              <a:lnSpc>
                <a:spcPct val="90000"/>
              </a:lnSpc>
              <a:spcAft>
                <a:spcPts val="600"/>
              </a:spcAft>
              <a:buFont typeface="Arial" panose="020B0604020202020204" pitchFamily="34" charset="0"/>
              <a:buChar char="•"/>
            </a:pPr>
            <a:r>
              <a:rPr lang="es-419" sz="1100" dirty="0"/>
              <a:t>Crear visualizaciones efectivas y comprensibles que comuniquen de manera clara y precisa los hallazgos y resultados del análisis.</a:t>
            </a:r>
          </a:p>
          <a:p>
            <a:pPr marL="285750" indent="-228600">
              <a:lnSpc>
                <a:spcPct val="90000"/>
              </a:lnSpc>
              <a:spcAft>
                <a:spcPts val="600"/>
              </a:spcAft>
              <a:buFont typeface="Arial" panose="020B0604020202020204" pitchFamily="34" charset="0"/>
              <a:buChar char="•"/>
            </a:pPr>
            <a:r>
              <a:rPr lang="es-419" sz="1100" dirty="0"/>
              <a:t>Presentar de manera profesional y estructurada el proceso, los resultados y las conclusiones del proyecto, demostrando habilidades de comunicación y documentación técnica.</a:t>
            </a:r>
          </a:p>
          <a:p>
            <a:pPr marL="285750" indent="-228600">
              <a:lnSpc>
                <a:spcPct val="90000"/>
              </a:lnSpc>
              <a:spcAft>
                <a:spcPts val="600"/>
              </a:spcAft>
              <a:buFont typeface="Arial" panose="020B0604020202020204" pitchFamily="34" charset="0"/>
              <a:buChar char="•"/>
            </a:pPr>
            <a:endParaRPr lang="es-419" sz="1100" dirty="0"/>
          </a:p>
        </p:txBody>
      </p:sp>
      <p:pic>
        <p:nvPicPr>
          <p:cNvPr id="9" name="Picture 8" descr="Lupa resalta un rendimiento económico decreciente">
            <a:extLst>
              <a:ext uri="{FF2B5EF4-FFF2-40B4-BE49-F238E27FC236}">
                <a16:creationId xmlns:a16="http://schemas.microsoft.com/office/drawing/2014/main" id="{2302F672-42AA-0E04-B769-AE3A0017B563}"/>
              </a:ext>
            </a:extLst>
          </p:cNvPr>
          <p:cNvPicPr>
            <a:picLocks noChangeAspect="1"/>
          </p:cNvPicPr>
          <p:nvPr/>
        </p:nvPicPr>
        <p:blipFill>
          <a:blip r:embed="rId2"/>
          <a:srcRect l="5018" r="35581" b="-2"/>
          <a:stretch/>
        </p:blipFill>
        <p:spPr>
          <a:xfrm>
            <a:off x="6096000" y="1"/>
            <a:ext cx="6102825" cy="6858000"/>
          </a:xfrm>
          <a:prstGeom prst="rect">
            <a:avLst/>
          </a:prstGeom>
        </p:spPr>
      </p:pic>
    </p:spTree>
    <p:extLst>
      <p:ext uri="{BB962C8B-B14F-4D97-AF65-F5344CB8AC3E}">
        <p14:creationId xmlns:p14="http://schemas.microsoft.com/office/powerpoint/2010/main" val="4252453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1" name="Rectangle 2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568C7A04-5095-9B8D-5107-A1FE0E3506A3}"/>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dirty="0" err="1">
                <a:solidFill>
                  <a:schemeClr val="tx1"/>
                </a:solidFill>
                <a:latin typeface="+mj-lt"/>
                <a:ea typeface="+mj-ea"/>
                <a:cs typeface="+mj-cs"/>
              </a:rPr>
              <a:t>Limpieza</a:t>
            </a:r>
            <a:r>
              <a:rPr lang="en-US" sz="3200" kern="1200">
                <a:solidFill>
                  <a:schemeClr val="tx1"/>
                </a:solidFill>
                <a:latin typeface="+mj-lt"/>
                <a:ea typeface="+mj-ea"/>
                <a:cs typeface="+mj-cs"/>
              </a:rPr>
              <a:t> y Estandarización de datos</a:t>
            </a:r>
          </a:p>
        </p:txBody>
      </p:sp>
      <p:sp>
        <p:nvSpPr>
          <p:cNvPr id="22" name="Rectangle 21">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3" name="Rectangle 22">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Box 6">
            <a:extLst>
              <a:ext uri="{FF2B5EF4-FFF2-40B4-BE49-F238E27FC236}">
                <a16:creationId xmlns:a16="http://schemas.microsoft.com/office/drawing/2014/main" id="{F9550E5C-B34D-4A90-3C3B-490A7DB3A96E}"/>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400"/>
              <a:t>Después de la verificación de valores nulos y características de datos por cada columna, se ha encontrado que una aerolínea tanto publicada como operativa contiene dos variantes. Una de las variantes indica que los datos son previos al primero de julio del 2013, pero debido a que no se tiene información de este tipo en todas las aerolíneas, este dato no tiene uso para comparaciones por lo que se reemplazará por la variante que no tiene fecha en las columnas de aerolínea publicada y aerolínea operativa.</a:t>
            </a:r>
          </a:p>
        </p:txBody>
      </p:sp>
      <p:pic>
        <p:nvPicPr>
          <p:cNvPr id="5" name="Picture 4">
            <a:extLst>
              <a:ext uri="{FF2B5EF4-FFF2-40B4-BE49-F238E27FC236}">
                <a16:creationId xmlns:a16="http://schemas.microsoft.com/office/drawing/2014/main" id="{EE39B9CE-17EB-834D-98B7-65AD0FF63FE0}"/>
              </a:ext>
            </a:extLst>
          </p:cNvPr>
          <p:cNvPicPr>
            <a:picLocks noChangeAspect="1"/>
          </p:cNvPicPr>
          <p:nvPr/>
        </p:nvPicPr>
        <p:blipFill>
          <a:blip r:embed="rId2"/>
          <a:stretch>
            <a:fillRect/>
          </a:stretch>
        </p:blipFill>
        <p:spPr>
          <a:xfrm>
            <a:off x="2112607" y="2734056"/>
            <a:ext cx="8055177" cy="3483864"/>
          </a:xfrm>
          <a:prstGeom prst="rect">
            <a:avLst/>
          </a:prstGeom>
        </p:spPr>
      </p:pic>
    </p:spTree>
    <p:extLst>
      <p:ext uri="{BB962C8B-B14F-4D97-AF65-F5344CB8AC3E}">
        <p14:creationId xmlns:p14="http://schemas.microsoft.com/office/powerpoint/2010/main" val="103186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568C7A04-5095-9B8D-5107-A1FE0E3506A3}"/>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Limpieza y Estandarización de datos</a:t>
            </a:r>
          </a:p>
        </p:txBody>
      </p:sp>
      <p:sp>
        <p:nvSpPr>
          <p:cNvPr id="7" name="TextBox 6">
            <a:extLst>
              <a:ext uri="{FF2B5EF4-FFF2-40B4-BE49-F238E27FC236}">
                <a16:creationId xmlns:a16="http://schemas.microsoft.com/office/drawing/2014/main" id="{F9550E5C-B34D-4A90-3C3B-490A7DB3A96E}"/>
              </a:ext>
            </a:extLst>
          </p:cNvPr>
          <p:cNvSpPr txBox="1"/>
          <p:nvPr/>
        </p:nvSpPr>
        <p:spPr>
          <a:xfrm>
            <a:off x="6382512" y="498698"/>
            <a:ext cx="4940808" cy="1185353"/>
          </a:xfrm>
          <a:prstGeom prst="rect">
            <a:avLst/>
          </a:prstGeom>
        </p:spPr>
        <p:txBody>
          <a:bodyPr vert="horz" lIns="91440" tIns="45720" rIns="91440" bIns="45720" rtlCol="0" anchor="ctr">
            <a:normAutofit/>
          </a:bodyPr>
          <a:lstStyle/>
          <a:p>
            <a:pPr>
              <a:lnSpc>
                <a:spcPct val="90000"/>
              </a:lnSpc>
              <a:spcBef>
                <a:spcPts val="1000"/>
              </a:spcBef>
            </a:pPr>
            <a:r>
              <a:rPr lang="en-US" sz="2400"/>
              <a:t>Primero se van a buscar otras posibles variables de aerolíneas con este formato.</a:t>
            </a:r>
          </a:p>
        </p:txBody>
      </p:sp>
      <p:sp>
        <p:nvSpPr>
          <p:cNvPr id="16" name="Rectangle 1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1AD89303-AA26-F9CB-B9BD-D5C553B98CD5}"/>
              </a:ext>
            </a:extLst>
          </p:cNvPr>
          <p:cNvPicPr>
            <a:picLocks noChangeAspect="1"/>
          </p:cNvPicPr>
          <p:nvPr/>
        </p:nvPicPr>
        <p:blipFill>
          <a:blip r:embed="rId2"/>
          <a:stretch>
            <a:fillRect/>
          </a:stretch>
        </p:blipFill>
        <p:spPr>
          <a:xfrm>
            <a:off x="549058" y="3617114"/>
            <a:ext cx="5431536" cy="1154201"/>
          </a:xfrm>
          <a:prstGeom prst="rect">
            <a:avLst/>
          </a:prstGeom>
        </p:spPr>
      </p:pic>
      <p:pic>
        <p:nvPicPr>
          <p:cNvPr id="5" name="Picture 4">
            <a:extLst>
              <a:ext uri="{FF2B5EF4-FFF2-40B4-BE49-F238E27FC236}">
                <a16:creationId xmlns:a16="http://schemas.microsoft.com/office/drawing/2014/main" id="{ADB50101-5822-825B-200F-23020225FE68}"/>
              </a:ext>
            </a:extLst>
          </p:cNvPr>
          <p:cNvPicPr>
            <a:picLocks noChangeAspect="1"/>
          </p:cNvPicPr>
          <p:nvPr/>
        </p:nvPicPr>
        <p:blipFill>
          <a:blip r:embed="rId3"/>
          <a:stretch>
            <a:fillRect/>
          </a:stretch>
        </p:blipFill>
        <p:spPr>
          <a:xfrm>
            <a:off x="6211408" y="3673205"/>
            <a:ext cx="5431536" cy="1031991"/>
          </a:xfrm>
          <a:prstGeom prst="rect">
            <a:avLst/>
          </a:prstGeom>
        </p:spPr>
      </p:pic>
    </p:spTree>
    <p:extLst>
      <p:ext uri="{BB962C8B-B14F-4D97-AF65-F5344CB8AC3E}">
        <p14:creationId xmlns:p14="http://schemas.microsoft.com/office/powerpoint/2010/main" val="3644150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568C7A04-5095-9B8D-5107-A1FE0E3506A3}"/>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Limpieza y Estandarización de datos</a:t>
            </a:r>
          </a:p>
        </p:txBody>
      </p:sp>
      <p:sp>
        <p:nvSpPr>
          <p:cNvPr id="27" name="Rectangle 2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Box 6">
            <a:extLst>
              <a:ext uri="{FF2B5EF4-FFF2-40B4-BE49-F238E27FC236}">
                <a16:creationId xmlns:a16="http://schemas.microsoft.com/office/drawing/2014/main" id="{F9550E5C-B34D-4A90-3C3B-490A7DB3A96E}"/>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a:t>Luego, con una función que recoge el dataframe con los nombres anormales y el tipo de aerolínea que se quiere reemplazar se cambian los datos por una variante sin fecha.</a:t>
            </a:r>
          </a:p>
        </p:txBody>
      </p:sp>
      <p:pic>
        <p:nvPicPr>
          <p:cNvPr id="3" name="Picture 2">
            <a:extLst>
              <a:ext uri="{FF2B5EF4-FFF2-40B4-BE49-F238E27FC236}">
                <a16:creationId xmlns:a16="http://schemas.microsoft.com/office/drawing/2014/main" id="{A1AF37FE-A862-9DB1-8C8C-48EA07D9153A}"/>
              </a:ext>
            </a:extLst>
          </p:cNvPr>
          <p:cNvPicPr>
            <a:picLocks noChangeAspect="1"/>
          </p:cNvPicPr>
          <p:nvPr/>
        </p:nvPicPr>
        <p:blipFill>
          <a:blip r:embed="rId2"/>
          <a:stretch>
            <a:fillRect/>
          </a:stretch>
        </p:blipFill>
        <p:spPr>
          <a:xfrm>
            <a:off x="1847273" y="2593338"/>
            <a:ext cx="9067615" cy="4125765"/>
          </a:xfrm>
          <a:prstGeom prst="rect">
            <a:avLst/>
          </a:prstGeom>
        </p:spPr>
      </p:pic>
    </p:spTree>
    <p:extLst>
      <p:ext uri="{BB962C8B-B14F-4D97-AF65-F5344CB8AC3E}">
        <p14:creationId xmlns:p14="http://schemas.microsoft.com/office/powerpoint/2010/main" val="75393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568C7A04-5095-9B8D-5107-A1FE0E3506A3}"/>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Limpieza y Estandarización de datos</a:t>
            </a:r>
          </a:p>
        </p:txBody>
      </p:sp>
      <p:sp>
        <p:nvSpPr>
          <p:cNvPr id="22" name="Rectangle 21">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3" name="Rectangle 22">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Box 6">
            <a:extLst>
              <a:ext uri="{FF2B5EF4-FFF2-40B4-BE49-F238E27FC236}">
                <a16:creationId xmlns:a16="http://schemas.microsoft.com/office/drawing/2014/main" id="{F9550E5C-B34D-4A90-3C3B-490A7DB3A96E}"/>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400" dirty="0" err="1"/>
              <a:t>Finalmente</a:t>
            </a:r>
            <a:r>
              <a:rPr lang="en-US" sz="1400" dirty="0"/>
              <a:t>, se </a:t>
            </a:r>
            <a:r>
              <a:rPr lang="en-US" sz="1400" dirty="0" err="1"/>
              <a:t>asegura</a:t>
            </a:r>
            <a:r>
              <a:rPr lang="en-US" sz="1400" dirty="0"/>
              <a:t> que no </a:t>
            </a:r>
            <a:r>
              <a:rPr lang="en-US" sz="1400" dirty="0" err="1"/>
              <a:t>existan</a:t>
            </a:r>
            <a:r>
              <a:rPr lang="en-US" sz="1400" dirty="0"/>
              <a:t> </a:t>
            </a:r>
            <a:r>
              <a:rPr lang="en-US" sz="1400" dirty="0" err="1"/>
              <a:t>más</a:t>
            </a:r>
            <a:r>
              <a:rPr lang="en-US" sz="1400" dirty="0"/>
              <a:t> </a:t>
            </a:r>
            <a:r>
              <a:rPr lang="en-US" sz="1400" dirty="0" err="1"/>
              <a:t>datos</a:t>
            </a:r>
            <a:r>
              <a:rPr lang="en-US" sz="1400" dirty="0"/>
              <a:t> con </a:t>
            </a:r>
            <a:r>
              <a:rPr lang="en-US" sz="1400" dirty="0" err="1"/>
              <a:t>una</a:t>
            </a:r>
            <a:r>
              <a:rPr lang="en-US" sz="1400" dirty="0"/>
              <a:t> </a:t>
            </a:r>
            <a:r>
              <a:rPr lang="en-US" sz="1400" dirty="0" err="1"/>
              <a:t>estructura</a:t>
            </a:r>
            <a:r>
              <a:rPr lang="en-US" sz="1400" dirty="0"/>
              <a:t> similar </a:t>
            </a:r>
            <a:r>
              <a:rPr lang="en-US" sz="1400" dirty="0" err="1"/>
              <a:t>en</a:t>
            </a:r>
            <a:r>
              <a:rPr lang="en-US" sz="1400" dirty="0"/>
              <a:t> las </a:t>
            </a:r>
            <a:r>
              <a:rPr lang="en-US" sz="1400" dirty="0" err="1"/>
              <a:t>columnas</a:t>
            </a:r>
            <a:r>
              <a:rPr lang="en-US" sz="1400" dirty="0"/>
              <a:t> de </a:t>
            </a:r>
            <a:r>
              <a:rPr lang="en-US" sz="1400" dirty="0" err="1"/>
              <a:t>aerolíneas</a:t>
            </a:r>
            <a:r>
              <a:rPr lang="en-US" sz="1400" dirty="0"/>
              <a:t> </a:t>
            </a:r>
            <a:r>
              <a:rPr lang="en-US" sz="1400" dirty="0" err="1"/>
              <a:t>operativas</a:t>
            </a:r>
            <a:r>
              <a:rPr lang="en-US" sz="1400" dirty="0"/>
              <a:t> y </a:t>
            </a:r>
            <a:r>
              <a:rPr lang="en-US" sz="1400" dirty="0" err="1"/>
              <a:t>aerolíneas</a:t>
            </a:r>
            <a:r>
              <a:rPr lang="en-US" sz="1400" dirty="0"/>
              <a:t> </a:t>
            </a:r>
            <a:r>
              <a:rPr lang="en-US" sz="1400" dirty="0" err="1"/>
              <a:t>publicadas</a:t>
            </a:r>
            <a:r>
              <a:rPr lang="en-US" sz="1400" dirty="0"/>
              <a:t>. </a:t>
            </a:r>
            <a:r>
              <a:rPr lang="en-US" sz="1400" dirty="0" err="1"/>
              <a:t>Despu</a:t>
            </a:r>
            <a:r>
              <a:rPr lang="es-419" sz="1400" dirty="0" err="1"/>
              <a:t>és</a:t>
            </a:r>
            <a:r>
              <a:rPr lang="es-419" sz="1400" dirty="0"/>
              <a:t> se exportan los datos.</a:t>
            </a:r>
            <a:endParaRPr lang="en-US" sz="1400" dirty="0"/>
          </a:p>
        </p:txBody>
      </p:sp>
      <p:pic>
        <p:nvPicPr>
          <p:cNvPr id="3" name="Picture 2">
            <a:extLst>
              <a:ext uri="{FF2B5EF4-FFF2-40B4-BE49-F238E27FC236}">
                <a16:creationId xmlns:a16="http://schemas.microsoft.com/office/drawing/2014/main" id="{B2035282-F2D5-66A2-7B06-3AE97DD99E19}"/>
              </a:ext>
            </a:extLst>
          </p:cNvPr>
          <p:cNvPicPr>
            <a:picLocks noChangeAspect="1"/>
          </p:cNvPicPr>
          <p:nvPr/>
        </p:nvPicPr>
        <p:blipFill>
          <a:blip r:embed="rId2"/>
          <a:stretch>
            <a:fillRect/>
          </a:stretch>
        </p:blipFill>
        <p:spPr>
          <a:xfrm>
            <a:off x="1364078" y="2819567"/>
            <a:ext cx="9898133" cy="890832"/>
          </a:xfrm>
          <a:prstGeom prst="rect">
            <a:avLst/>
          </a:prstGeom>
        </p:spPr>
      </p:pic>
      <p:pic>
        <p:nvPicPr>
          <p:cNvPr id="6" name="Picture 5">
            <a:extLst>
              <a:ext uri="{FF2B5EF4-FFF2-40B4-BE49-F238E27FC236}">
                <a16:creationId xmlns:a16="http://schemas.microsoft.com/office/drawing/2014/main" id="{901D6829-1B46-BCCB-61D5-CC93D31795C7}"/>
              </a:ext>
            </a:extLst>
          </p:cNvPr>
          <p:cNvPicPr>
            <a:picLocks noChangeAspect="1"/>
          </p:cNvPicPr>
          <p:nvPr/>
        </p:nvPicPr>
        <p:blipFill>
          <a:blip r:embed="rId3"/>
          <a:stretch>
            <a:fillRect/>
          </a:stretch>
        </p:blipFill>
        <p:spPr>
          <a:xfrm>
            <a:off x="1345977" y="4327562"/>
            <a:ext cx="5820587" cy="657317"/>
          </a:xfrm>
          <a:prstGeom prst="rect">
            <a:avLst/>
          </a:prstGeom>
        </p:spPr>
      </p:pic>
    </p:spTree>
    <p:extLst>
      <p:ext uri="{BB962C8B-B14F-4D97-AF65-F5344CB8AC3E}">
        <p14:creationId xmlns:p14="http://schemas.microsoft.com/office/powerpoint/2010/main" val="3802864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518BCE60-EB58-4019-B93A-1094BA89F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239C5D7-3A83-4B28-BA16-9364DA5FA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5385538" cy="6858000"/>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0E4BDC5-1DF0-B758-02E4-0AA24AB72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087"/>
            <a:ext cx="6103704" cy="5125412"/>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0AF8D-D85A-8148-2413-960E420F0670}"/>
              </a:ext>
            </a:extLst>
          </p:cNvPr>
          <p:cNvSpPr>
            <a:spLocks noGrp="1"/>
          </p:cNvSpPr>
          <p:nvPr>
            <p:ph type="title"/>
          </p:nvPr>
        </p:nvSpPr>
        <p:spPr>
          <a:xfrm>
            <a:off x="768096" y="777240"/>
            <a:ext cx="4502683" cy="3792070"/>
          </a:xfrm>
        </p:spPr>
        <p:txBody>
          <a:bodyPr vert="horz" lIns="91440" tIns="45720" rIns="91440" bIns="45720" rtlCol="0" anchor="t">
            <a:normAutofit/>
          </a:bodyPr>
          <a:lstStyle/>
          <a:p>
            <a:r>
              <a:rPr lang="es-419" sz="4800" dirty="0"/>
              <a:t>Preguntas del Proyecto:	</a:t>
            </a:r>
          </a:p>
        </p:txBody>
      </p:sp>
      <p:pic>
        <p:nvPicPr>
          <p:cNvPr id="5" name="Picture 4" descr="Avión en la pista">
            <a:extLst>
              <a:ext uri="{FF2B5EF4-FFF2-40B4-BE49-F238E27FC236}">
                <a16:creationId xmlns:a16="http://schemas.microsoft.com/office/drawing/2014/main" id="{CCC466EA-233E-E5D8-3775-1391C1F630D3}"/>
              </a:ext>
            </a:extLst>
          </p:cNvPr>
          <p:cNvPicPr>
            <a:picLocks noChangeAspect="1"/>
          </p:cNvPicPr>
          <p:nvPr/>
        </p:nvPicPr>
        <p:blipFill rotWithShape="1">
          <a:blip r:embed="rId2"/>
          <a:srcRect l="36507" r="11074" b="-1"/>
          <a:stretch/>
        </p:blipFill>
        <p:spPr>
          <a:xfrm>
            <a:off x="6103705" y="10"/>
            <a:ext cx="5385539" cy="6857990"/>
          </a:xfrm>
          <a:prstGeom prst="rect">
            <a:avLst/>
          </a:prstGeom>
        </p:spPr>
      </p:pic>
      <p:sp>
        <p:nvSpPr>
          <p:cNvPr id="15" name="tint">
            <a:extLst>
              <a:ext uri="{FF2B5EF4-FFF2-40B4-BE49-F238E27FC236}">
                <a16:creationId xmlns:a16="http://schemas.microsoft.com/office/drawing/2014/main" id="{49109861-B852-BC17-33D7-416D00A396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92294" y="0"/>
            <a:ext cx="696657"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
            <a:extLst>
              <a:ext uri="{FF2B5EF4-FFF2-40B4-BE49-F238E27FC236}">
                <a16:creationId xmlns:a16="http://schemas.microsoft.com/office/drawing/2014/main" id="{58D9D7DB-8E9C-4375-C483-292425939CC8}"/>
              </a:ext>
            </a:extLst>
          </p:cNvPr>
          <p:cNvSpPr txBox="1">
            <a:spLocks/>
          </p:cNvSpPr>
          <p:nvPr/>
        </p:nvSpPr>
        <p:spPr>
          <a:xfrm>
            <a:off x="559733" y="2775522"/>
            <a:ext cx="4711046" cy="2367977"/>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82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82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82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marL="285750" indent="-285750">
              <a:buFont typeface="Arial" panose="020B0604020202020204" pitchFamily="34" charset="0"/>
              <a:buChar char="•"/>
            </a:pPr>
            <a:r>
              <a:rPr lang="es-ES" sz="1400" dirty="0">
                <a:solidFill>
                  <a:schemeClr val="tx1"/>
                </a:solidFill>
              </a:rPr>
              <a:t>¿Cuáles son los tipos de aviones más populares entre aerolíneas publicadas y aerolíneas operativas?</a:t>
            </a:r>
          </a:p>
          <a:p>
            <a:pPr marL="285750" indent="-285750">
              <a:buFont typeface="Arial" panose="020B0604020202020204" pitchFamily="34" charset="0"/>
              <a:buChar char="•"/>
            </a:pPr>
            <a:r>
              <a:rPr lang="es-419" sz="1400" dirty="0">
                <a:solidFill>
                  <a:schemeClr val="tx1"/>
                </a:solidFill>
              </a:rPr>
              <a:t>¿Cuáles son los manufactureros de aviones con mayor cantidad de clientes? ¿Cuál es su peso total desembarcado promedio?</a:t>
            </a:r>
          </a:p>
          <a:p>
            <a:pPr marL="285750" indent="-285750">
              <a:buFont typeface="Arial" panose="020B0604020202020204" pitchFamily="34" charset="0"/>
              <a:buChar char="•"/>
            </a:pPr>
            <a:r>
              <a:rPr lang="es-419" sz="1400" dirty="0">
                <a:solidFill>
                  <a:schemeClr val="tx1"/>
                </a:solidFill>
              </a:rPr>
              <a:t>¿Qué relación existe entre cantidad de peso total desembarcado y la región geográfica?</a:t>
            </a:r>
          </a:p>
          <a:p>
            <a:endParaRPr lang="es-419" sz="1400" dirty="0">
              <a:solidFill>
                <a:schemeClr val="tx1"/>
              </a:solidFill>
            </a:endParaRPr>
          </a:p>
        </p:txBody>
      </p:sp>
    </p:spTree>
    <p:extLst>
      <p:ext uri="{BB962C8B-B14F-4D97-AF65-F5344CB8AC3E}">
        <p14:creationId xmlns:p14="http://schemas.microsoft.com/office/powerpoint/2010/main" val="3280449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1F77B6A-7F53-4B28-B73D-C8CC899AB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D20DA9-DB76-124C-5D0C-A16697D5BEF2}"/>
              </a:ext>
            </a:extLst>
          </p:cNvPr>
          <p:cNvSpPr>
            <a:spLocks noGrp="1"/>
          </p:cNvSpPr>
          <p:nvPr>
            <p:ph type="title"/>
          </p:nvPr>
        </p:nvSpPr>
        <p:spPr>
          <a:xfrm>
            <a:off x="6726578" y="685680"/>
            <a:ext cx="4203323" cy="3596201"/>
          </a:xfrm>
        </p:spPr>
        <p:txBody>
          <a:bodyPr vert="horz" lIns="91440" tIns="45720" rIns="91440" bIns="45720" rtlCol="0" anchor="b">
            <a:normAutofit/>
          </a:bodyPr>
          <a:lstStyle/>
          <a:p>
            <a:pPr algn="r"/>
            <a:r>
              <a:rPr lang="en-US" sz="4200" kern="1200" dirty="0">
                <a:solidFill>
                  <a:schemeClr val="bg1"/>
                </a:solidFill>
                <a:latin typeface="+mj-lt"/>
                <a:ea typeface="+mj-ea"/>
                <a:cs typeface="+mj-cs"/>
              </a:rPr>
              <a:t>¿</a:t>
            </a:r>
            <a:r>
              <a:rPr lang="en-US" sz="4200" kern="1200" dirty="0" err="1">
                <a:solidFill>
                  <a:schemeClr val="bg1"/>
                </a:solidFill>
                <a:latin typeface="+mj-lt"/>
                <a:ea typeface="+mj-ea"/>
                <a:cs typeface="+mj-cs"/>
              </a:rPr>
              <a:t>Cuáles</a:t>
            </a:r>
            <a:r>
              <a:rPr lang="en-US" sz="4200" kern="1200" dirty="0">
                <a:solidFill>
                  <a:schemeClr val="bg1"/>
                </a:solidFill>
                <a:latin typeface="+mj-lt"/>
                <a:ea typeface="+mj-ea"/>
                <a:cs typeface="+mj-cs"/>
              </a:rPr>
              <a:t> son las </a:t>
            </a:r>
            <a:r>
              <a:rPr lang="en-US" sz="4200" kern="1200" dirty="0" err="1">
                <a:solidFill>
                  <a:schemeClr val="bg1"/>
                </a:solidFill>
                <a:latin typeface="+mj-lt"/>
                <a:ea typeface="+mj-ea"/>
                <a:cs typeface="+mj-cs"/>
              </a:rPr>
              <a:t>aerolíneas</a:t>
            </a:r>
            <a:r>
              <a:rPr lang="en-US" sz="4200" kern="1200" dirty="0">
                <a:solidFill>
                  <a:schemeClr val="bg1"/>
                </a:solidFill>
                <a:latin typeface="+mj-lt"/>
                <a:ea typeface="+mj-ea"/>
                <a:cs typeface="+mj-cs"/>
              </a:rPr>
              <a:t> </a:t>
            </a:r>
            <a:r>
              <a:rPr lang="en-US" sz="4200" kern="1200" dirty="0" err="1">
                <a:solidFill>
                  <a:schemeClr val="bg1"/>
                </a:solidFill>
                <a:latin typeface="+mj-lt"/>
                <a:ea typeface="+mj-ea"/>
                <a:cs typeface="+mj-cs"/>
              </a:rPr>
              <a:t>publicadas</a:t>
            </a:r>
            <a:r>
              <a:rPr lang="en-US" sz="4200" kern="1200" dirty="0">
                <a:solidFill>
                  <a:schemeClr val="bg1"/>
                </a:solidFill>
                <a:latin typeface="+mj-lt"/>
                <a:ea typeface="+mj-ea"/>
                <a:cs typeface="+mj-cs"/>
              </a:rPr>
              <a:t> con mayor </a:t>
            </a:r>
            <a:r>
              <a:rPr lang="en-US" sz="4200" kern="1200" dirty="0" err="1">
                <a:solidFill>
                  <a:schemeClr val="bg1"/>
                </a:solidFill>
                <a:latin typeface="+mj-lt"/>
                <a:ea typeface="+mj-ea"/>
                <a:cs typeface="+mj-cs"/>
              </a:rPr>
              <a:t>cantidad</a:t>
            </a:r>
            <a:r>
              <a:rPr lang="en-US" sz="4200" kern="1200" dirty="0">
                <a:solidFill>
                  <a:schemeClr val="bg1"/>
                </a:solidFill>
                <a:latin typeface="+mj-lt"/>
                <a:ea typeface="+mj-ea"/>
                <a:cs typeface="+mj-cs"/>
              </a:rPr>
              <a:t> de </a:t>
            </a:r>
            <a:r>
              <a:rPr lang="en-US" sz="4200" kern="1200" dirty="0" err="1">
                <a:solidFill>
                  <a:schemeClr val="bg1"/>
                </a:solidFill>
                <a:latin typeface="+mj-lt"/>
                <a:ea typeface="+mj-ea"/>
                <a:cs typeface="+mj-cs"/>
              </a:rPr>
              <a:t>aerolíneas</a:t>
            </a:r>
            <a:r>
              <a:rPr lang="en-US" sz="4200" kern="1200" dirty="0">
                <a:solidFill>
                  <a:schemeClr val="bg1"/>
                </a:solidFill>
                <a:latin typeface="+mj-lt"/>
                <a:ea typeface="+mj-ea"/>
                <a:cs typeface="+mj-cs"/>
              </a:rPr>
              <a:t> </a:t>
            </a:r>
            <a:r>
              <a:rPr lang="en-US" sz="4200" kern="1200" dirty="0" err="1">
                <a:solidFill>
                  <a:schemeClr val="bg1"/>
                </a:solidFill>
                <a:latin typeface="+mj-lt"/>
                <a:ea typeface="+mj-ea"/>
                <a:cs typeface="+mj-cs"/>
              </a:rPr>
              <a:t>operativas</a:t>
            </a:r>
            <a:r>
              <a:rPr lang="en-US" sz="4200" kern="1200" dirty="0">
                <a:solidFill>
                  <a:schemeClr val="bg1"/>
                </a:solidFill>
                <a:latin typeface="+mj-lt"/>
                <a:ea typeface="+mj-ea"/>
                <a:cs typeface="+mj-cs"/>
              </a:rPr>
              <a:t>?</a:t>
            </a:r>
          </a:p>
        </p:txBody>
      </p:sp>
      <p:grpSp>
        <p:nvGrpSpPr>
          <p:cNvPr id="23" name="Group 22">
            <a:extLst>
              <a:ext uri="{FF2B5EF4-FFF2-40B4-BE49-F238E27FC236}">
                <a16:creationId xmlns:a16="http://schemas.microsoft.com/office/drawing/2014/main" id="{2515629F-0D83-4A44-A125-CD50FC660A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013" y="1361348"/>
            <a:ext cx="4833902" cy="4258176"/>
            <a:chOff x="1674895" y="1345036"/>
            <a:chExt cx="5428610" cy="4210939"/>
          </a:xfrm>
        </p:grpSpPr>
        <p:sp>
          <p:nvSpPr>
            <p:cNvPr id="24" name="Rectangle 23">
              <a:extLst>
                <a:ext uri="{FF2B5EF4-FFF2-40B4-BE49-F238E27FC236}">
                  <a16:creationId xmlns:a16="http://schemas.microsoft.com/office/drawing/2014/main" id="{81A5080B-EAC4-4530-815C-DE8DACA09D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4667345-04B5-4757-9CE0-969DC1DE5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Freeform: Shape 26">
            <a:extLst>
              <a:ext uri="{FF2B5EF4-FFF2-40B4-BE49-F238E27FC236}">
                <a16:creationId xmlns:a16="http://schemas.microsoft.com/office/drawing/2014/main" id="{F6E412EF-CF39-4C25-85B0-DB30B1B0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9" name="Freeform: Shape 28">
            <a:extLst>
              <a:ext uri="{FF2B5EF4-FFF2-40B4-BE49-F238E27FC236}">
                <a16:creationId xmlns:a16="http://schemas.microsoft.com/office/drawing/2014/main" id="{E8DA6235-17F2-4C9E-88C6-C5D38D8D3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1" name="Rectangle 30">
            <a:extLst>
              <a:ext uri="{FF2B5EF4-FFF2-40B4-BE49-F238E27FC236}">
                <a16:creationId xmlns:a16="http://schemas.microsoft.com/office/drawing/2014/main" id="{B55DEF71-1741-4489-8E77-46FC5BAA6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2347B6D-A7CC-48EB-861F-917D0D61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7A0A46D-CC9B-4E32-870A-7BC2DF940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Oval 36">
            <a:extLst>
              <a:ext uri="{FF2B5EF4-FFF2-40B4-BE49-F238E27FC236}">
                <a16:creationId xmlns:a16="http://schemas.microsoft.com/office/drawing/2014/main" id="{9178722E-1BD0-427E-BAAE-4F206DAB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6" name="Graphic 5" descr="Airplane">
            <a:extLst>
              <a:ext uri="{FF2B5EF4-FFF2-40B4-BE49-F238E27FC236}">
                <a16:creationId xmlns:a16="http://schemas.microsoft.com/office/drawing/2014/main" id="{50EC3015-0DC8-EA6D-6DE3-AE94D9DC6F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6336" y="1509721"/>
            <a:ext cx="3680216" cy="3680216"/>
          </a:xfrm>
          <a:prstGeom prst="rect">
            <a:avLst/>
          </a:prstGeom>
          <a:ln w="28575">
            <a:noFill/>
          </a:ln>
        </p:spPr>
      </p:pic>
      <p:sp>
        <p:nvSpPr>
          <p:cNvPr id="39" name="Graphic 212">
            <a:extLst>
              <a:ext uri="{FF2B5EF4-FFF2-40B4-BE49-F238E27FC236}">
                <a16:creationId xmlns:a16="http://schemas.microsoft.com/office/drawing/2014/main" id="{A753B935-E3DD-466D-BFAC-68E0BE02D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1" name="Graphic 212">
            <a:extLst>
              <a:ext uri="{FF2B5EF4-FFF2-40B4-BE49-F238E27FC236}">
                <a16:creationId xmlns:a16="http://schemas.microsoft.com/office/drawing/2014/main" id="{FB034F26-4148-4B59-B493-14D7A9A8B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43" name="Graphic 185">
            <a:extLst>
              <a:ext uri="{FF2B5EF4-FFF2-40B4-BE49-F238E27FC236}">
                <a16:creationId xmlns:a16="http://schemas.microsoft.com/office/drawing/2014/main" id="{5E6BB5FD-DB7B-4BE3-BA45-1EF042115E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44" name="Freeform: Shape 43">
              <a:extLst>
                <a:ext uri="{FF2B5EF4-FFF2-40B4-BE49-F238E27FC236}">
                  <a16:creationId xmlns:a16="http://schemas.microsoft.com/office/drawing/2014/main" id="{9929FF76-4B3A-4294-BE6E-B507B22D1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53C18A4-10CC-4E91-A8A2-D5368972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356AC2F-73E0-44FD-B346-A209D274D3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5A85581-9712-414C-82D4-2FE96ACB2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B0828F2-35E7-4424-8082-6C258B676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317029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1: </a:t>
            </a:r>
            <a:r>
              <a:rPr lang="en-US" sz="2800" kern="1200" dirty="0" err="1">
                <a:solidFill>
                  <a:schemeClr val="tx1"/>
                </a:solidFill>
                <a:latin typeface="+mj-lt"/>
                <a:ea typeface="+mj-ea"/>
                <a:cs typeface="+mj-cs"/>
              </a:rPr>
              <a:t>Exploración</a:t>
            </a:r>
            <a:r>
              <a:rPr lang="en-US" sz="2800" kern="1200" dirty="0">
                <a:solidFill>
                  <a:schemeClr val="tx1"/>
                </a:solidFill>
                <a:latin typeface="+mj-lt"/>
                <a:ea typeface="+mj-ea"/>
                <a:cs typeface="+mj-cs"/>
              </a:rPr>
              <a:t> de </a:t>
            </a:r>
            <a:r>
              <a:rPr lang="en-US" sz="2800" kern="1200" dirty="0" err="1">
                <a:solidFill>
                  <a:schemeClr val="tx1"/>
                </a:solidFill>
                <a:latin typeface="+mj-lt"/>
                <a:ea typeface="+mj-ea"/>
                <a:cs typeface="+mj-cs"/>
              </a:rPr>
              <a:t>datos</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relevantes</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s-ES" sz="1700" dirty="0"/>
              <a:t>¿Cuáles son los tipos de aviones más populares entre aerolíneas publicadas y aerolíneas operativas?</a:t>
            </a:r>
            <a:endParaRPr lang="en-US" sz="1700" dirty="0"/>
          </a:p>
        </p:txBody>
      </p:sp>
      <p:sp>
        <p:nvSpPr>
          <p:cNvPr id="8" name="TextBox 7">
            <a:extLst>
              <a:ext uri="{FF2B5EF4-FFF2-40B4-BE49-F238E27FC236}">
                <a16:creationId xmlns:a16="http://schemas.microsoft.com/office/drawing/2014/main" id="{174F0122-B514-96BA-66FB-C2574924BCA1}"/>
              </a:ext>
            </a:extLst>
          </p:cNvPr>
          <p:cNvSpPr txBox="1"/>
          <p:nvPr/>
        </p:nvSpPr>
        <p:spPr>
          <a:xfrm>
            <a:off x="4901184" y="1985813"/>
            <a:ext cx="3958760" cy="252954"/>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sz="1152" kern="1200" dirty="0">
                <a:solidFill>
                  <a:schemeClr val="tx1"/>
                </a:solidFill>
                <a:latin typeface="+mn-lt"/>
                <a:ea typeface="+mn-ea"/>
                <a:cs typeface="+mn-cs"/>
              </a:rPr>
              <a:t>Cantidad de tipos de aviones por aerolínea publicada:</a:t>
            </a:r>
            <a:endParaRPr lang="es-419" kern="1200" dirty="0">
              <a:latin typeface="+mn-lt"/>
              <a:ea typeface="+mn-ea"/>
              <a:cs typeface="+mn-cs"/>
            </a:endParaRPr>
          </a:p>
        </p:txBody>
      </p:sp>
      <p:pic>
        <p:nvPicPr>
          <p:cNvPr id="6" name="Picture 5">
            <a:extLst>
              <a:ext uri="{FF2B5EF4-FFF2-40B4-BE49-F238E27FC236}">
                <a16:creationId xmlns:a16="http://schemas.microsoft.com/office/drawing/2014/main" id="{F57E110D-FE89-4097-9123-F2E5C59F7ECE}"/>
              </a:ext>
            </a:extLst>
          </p:cNvPr>
          <p:cNvPicPr>
            <a:picLocks noChangeAspect="1"/>
          </p:cNvPicPr>
          <p:nvPr/>
        </p:nvPicPr>
        <p:blipFill>
          <a:blip r:embed="rId2"/>
          <a:stretch>
            <a:fillRect/>
          </a:stretch>
        </p:blipFill>
        <p:spPr>
          <a:xfrm>
            <a:off x="4826766" y="2588744"/>
            <a:ext cx="7284959" cy="3059186"/>
          </a:xfrm>
          <a:prstGeom prst="rect">
            <a:avLst/>
          </a:prstGeom>
        </p:spPr>
      </p:pic>
    </p:spTree>
    <p:extLst>
      <p:ext uri="{BB962C8B-B14F-4D97-AF65-F5344CB8AC3E}">
        <p14:creationId xmlns:p14="http://schemas.microsoft.com/office/powerpoint/2010/main" val="38291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1: </a:t>
            </a:r>
            <a:r>
              <a:rPr lang="en-US" sz="2800" kern="1200" dirty="0" err="1">
                <a:solidFill>
                  <a:schemeClr val="tx1"/>
                </a:solidFill>
                <a:latin typeface="+mj-lt"/>
                <a:ea typeface="+mj-ea"/>
                <a:cs typeface="+mj-cs"/>
              </a:rPr>
              <a:t>Exploración</a:t>
            </a:r>
            <a:r>
              <a:rPr lang="en-US" sz="2800" kern="1200" dirty="0">
                <a:solidFill>
                  <a:schemeClr val="tx1"/>
                </a:solidFill>
                <a:latin typeface="+mj-lt"/>
                <a:ea typeface="+mj-ea"/>
                <a:cs typeface="+mj-cs"/>
              </a:rPr>
              <a:t> de </a:t>
            </a:r>
            <a:r>
              <a:rPr lang="en-US" sz="2800" kern="1200" dirty="0" err="1">
                <a:solidFill>
                  <a:schemeClr val="tx1"/>
                </a:solidFill>
                <a:latin typeface="+mj-lt"/>
                <a:ea typeface="+mj-ea"/>
                <a:cs typeface="+mj-cs"/>
              </a:rPr>
              <a:t>datos</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relevantes</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s-ES" sz="1700" dirty="0"/>
              <a:t>¿Cuáles son los tipos de aviones más populares entre aerolíneas publicadas y aerolíneas operativas?</a:t>
            </a:r>
            <a:endParaRPr lang="en-US" sz="1700" dirty="0"/>
          </a:p>
        </p:txBody>
      </p:sp>
      <p:sp>
        <p:nvSpPr>
          <p:cNvPr id="8" name="TextBox 7">
            <a:extLst>
              <a:ext uri="{FF2B5EF4-FFF2-40B4-BE49-F238E27FC236}">
                <a16:creationId xmlns:a16="http://schemas.microsoft.com/office/drawing/2014/main" id="{174F0122-B514-96BA-66FB-C2574924BCA1}"/>
              </a:ext>
            </a:extLst>
          </p:cNvPr>
          <p:cNvSpPr txBox="1"/>
          <p:nvPr/>
        </p:nvSpPr>
        <p:spPr>
          <a:xfrm>
            <a:off x="4817623" y="827623"/>
            <a:ext cx="3958760" cy="252954"/>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sz="1152" kern="1200" dirty="0">
                <a:solidFill>
                  <a:schemeClr val="tx1"/>
                </a:solidFill>
                <a:latin typeface="+mn-lt"/>
                <a:ea typeface="+mn-ea"/>
                <a:cs typeface="+mn-cs"/>
              </a:rPr>
              <a:t>Cantidad de tipos de aviones por aerolínea operativa:</a:t>
            </a:r>
            <a:endParaRPr lang="es-419" kern="1200" dirty="0">
              <a:latin typeface="+mn-lt"/>
              <a:ea typeface="+mn-ea"/>
              <a:cs typeface="+mn-cs"/>
            </a:endParaRPr>
          </a:p>
        </p:txBody>
      </p:sp>
      <p:sp>
        <p:nvSpPr>
          <p:cNvPr id="10" name="TextBox 9">
            <a:extLst>
              <a:ext uri="{FF2B5EF4-FFF2-40B4-BE49-F238E27FC236}">
                <a16:creationId xmlns:a16="http://schemas.microsoft.com/office/drawing/2014/main" id="{3598A018-AE2C-2B1E-B0EE-D04E92B4CF97}"/>
              </a:ext>
            </a:extLst>
          </p:cNvPr>
          <p:cNvSpPr txBox="1"/>
          <p:nvPr/>
        </p:nvSpPr>
        <p:spPr>
          <a:xfrm>
            <a:off x="4826766" y="4321683"/>
            <a:ext cx="3958760" cy="252954"/>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ES" sz="1152" kern="1200" dirty="0">
                <a:solidFill>
                  <a:schemeClr val="tx1"/>
                </a:solidFill>
                <a:latin typeface="+mn-lt"/>
                <a:ea typeface="+mn-ea"/>
                <a:cs typeface="+mn-cs"/>
              </a:rPr>
              <a:t>Aerolíneas </a:t>
            </a:r>
            <a:r>
              <a:rPr lang="es-ES" sz="1152" kern="1200" dirty="0" err="1">
                <a:solidFill>
                  <a:schemeClr val="tx1"/>
                </a:solidFill>
                <a:latin typeface="+mn-lt"/>
                <a:ea typeface="+mn-ea"/>
                <a:cs typeface="+mn-cs"/>
              </a:rPr>
              <a:t>operativaa</a:t>
            </a:r>
            <a:r>
              <a:rPr lang="es-ES" sz="1152" kern="1200" dirty="0">
                <a:solidFill>
                  <a:schemeClr val="tx1"/>
                </a:solidFill>
                <a:latin typeface="+mn-lt"/>
                <a:ea typeface="+mn-ea"/>
                <a:cs typeface="+mn-cs"/>
              </a:rPr>
              <a:t> con 3 tipos de aviones:</a:t>
            </a:r>
            <a:endParaRPr lang="es-419" kern="1200" dirty="0">
              <a:latin typeface="+mn-lt"/>
              <a:ea typeface="+mn-ea"/>
              <a:cs typeface="+mn-cs"/>
            </a:endParaRPr>
          </a:p>
        </p:txBody>
      </p:sp>
      <p:pic>
        <p:nvPicPr>
          <p:cNvPr id="5" name="Picture 4">
            <a:extLst>
              <a:ext uri="{FF2B5EF4-FFF2-40B4-BE49-F238E27FC236}">
                <a16:creationId xmlns:a16="http://schemas.microsoft.com/office/drawing/2014/main" id="{E64CC571-CD80-024F-F20D-F58E6744ECEB}"/>
              </a:ext>
            </a:extLst>
          </p:cNvPr>
          <p:cNvPicPr>
            <a:picLocks noChangeAspect="1"/>
          </p:cNvPicPr>
          <p:nvPr/>
        </p:nvPicPr>
        <p:blipFill>
          <a:blip r:embed="rId2"/>
          <a:stretch>
            <a:fillRect/>
          </a:stretch>
        </p:blipFill>
        <p:spPr>
          <a:xfrm>
            <a:off x="4817623" y="1426546"/>
            <a:ext cx="6607857" cy="2675816"/>
          </a:xfrm>
          <a:prstGeom prst="rect">
            <a:avLst/>
          </a:prstGeom>
        </p:spPr>
      </p:pic>
      <p:pic>
        <p:nvPicPr>
          <p:cNvPr id="9" name="Picture 8">
            <a:extLst>
              <a:ext uri="{FF2B5EF4-FFF2-40B4-BE49-F238E27FC236}">
                <a16:creationId xmlns:a16="http://schemas.microsoft.com/office/drawing/2014/main" id="{89A471BC-8621-866A-8B6A-63599FB7CABF}"/>
              </a:ext>
            </a:extLst>
          </p:cNvPr>
          <p:cNvPicPr>
            <a:picLocks noChangeAspect="1"/>
          </p:cNvPicPr>
          <p:nvPr/>
        </p:nvPicPr>
        <p:blipFill>
          <a:blip r:embed="rId3"/>
          <a:stretch>
            <a:fillRect/>
          </a:stretch>
        </p:blipFill>
        <p:spPr>
          <a:xfrm>
            <a:off x="4584572" y="4729018"/>
            <a:ext cx="7469389" cy="1875320"/>
          </a:xfrm>
          <a:prstGeom prst="rect">
            <a:avLst/>
          </a:prstGeom>
        </p:spPr>
      </p:pic>
    </p:spTree>
    <p:extLst>
      <p:ext uri="{BB962C8B-B14F-4D97-AF65-F5344CB8AC3E}">
        <p14:creationId xmlns:p14="http://schemas.microsoft.com/office/powerpoint/2010/main" val="3923620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1: </a:t>
            </a:r>
            <a:r>
              <a:rPr lang="en-US" sz="2800" kern="1200" dirty="0" err="1">
                <a:solidFill>
                  <a:schemeClr val="tx1"/>
                </a:solidFill>
                <a:latin typeface="+mj-lt"/>
                <a:ea typeface="+mj-ea"/>
                <a:cs typeface="+mj-cs"/>
              </a:rPr>
              <a:t>Exploración</a:t>
            </a:r>
            <a:r>
              <a:rPr lang="en-US" sz="2800" kern="1200" dirty="0">
                <a:solidFill>
                  <a:schemeClr val="tx1"/>
                </a:solidFill>
                <a:latin typeface="+mj-lt"/>
                <a:ea typeface="+mj-ea"/>
                <a:cs typeface="+mj-cs"/>
              </a:rPr>
              <a:t> de </a:t>
            </a:r>
            <a:r>
              <a:rPr lang="en-US" sz="2800" kern="1200" dirty="0" err="1">
                <a:solidFill>
                  <a:schemeClr val="tx1"/>
                </a:solidFill>
                <a:latin typeface="+mj-lt"/>
                <a:ea typeface="+mj-ea"/>
                <a:cs typeface="+mj-cs"/>
              </a:rPr>
              <a:t>datos</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relevantes</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s-ES" sz="1700" dirty="0"/>
              <a:t>¿Cuáles son los tipos de aviones más populares entre aerolíneas publicadas y aerolíneas operativas?</a:t>
            </a:r>
            <a:endParaRPr lang="en-US" sz="1700" dirty="0"/>
          </a:p>
        </p:txBody>
      </p:sp>
      <p:sp>
        <p:nvSpPr>
          <p:cNvPr id="8" name="TextBox 7">
            <a:extLst>
              <a:ext uri="{FF2B5EF4-FFF2-40B4-BE49-F238E27FC236}">
                <a16:creationId xmlns:a16="http://schemas.microsoft.com/office/drawing/2014/main" id="{174F0122-B514-96BA-66FB-C2574924BCA1}"/>
              </a:ext>
            </a:extLst>
          </p:cNvPr>
          <p:cNvSpPr txBox="1"/>
          <p:nvPr/>
        </p:nvSpPr>
        <p:spPr>
          <a:xfrm>
            <a:off x="4901184" y="1985813"/>
            <a:ext cx="3958760" cy="412549"/>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ES" sz="1152" kern="1200" dirty="0">
                <a:solidFill>
                  <a:schemeClr val="tx1"/>
                </a:solidFill>
                <a:latin typeface="+mn-lt"/>
                <a:ea typeface="+mn-ea"/>
                <a:cs typeface="+mn-cs"/>
              </a:rPr>
              <a:t>Tipo de avión con mayor cantidad por aerolínea publicada:</a:t>
            </a:r>
            <a:endParaRPr lang="es-419" kern="1200" dirty="0">
              <a:latin typeface="+mn-lt"/>
              <a:ea typeface="+mn-ea"/>
              <a:cs typeface="+mn-cs"/>
            </a:endParaRPr>
          </a:p>
        </p:txBody>
      </p:sp>
      <p:pic>
        <p:nvPicPr>
          <p:cNvPr id="5" name="Picture 4">
            <a:extLst>
              <a:ext uri="{FF2B5EF4-FFF2-40B4-BE49-F238E27FC236}">
                <a16:creationId xmlns:a16="http://schemas.microsoft.com/office/drawing/2014/main" id="{FA543BB7-125A-74FF-4FB8-4E7C12705B5D}"/>
              </a:ext>
            </a:extLst>
          </p:cNvPr>
          <p:cNvPicPr>
            <a:picLocks noChangeAspect="1"/>
          </p:cNvPicPr>
          <p:nvPr/>
        </p:nvPicPr>
        <p:blipFill>
          <a:blip r:embed="rId2"/>
          <a:stretch>
            <a:fillRect/>
          </a:stretch>
        </p:blipFill>
        <p:spPr>
          <a:xfrm>
            <a:off x="4675359" y="2443480"/>
            <a:ext cx="7145547" cy="2870228"/>
          </a:xfrm>
          <a:prstGeom prst="rect">
            <a:avLst/>
          </a:prstGeom>
        </p:spPr>
      </p:pic>
    </p:spTree>
    <p:extLst>
      <p:ext uri="{BB962C8B-B14F-4D97-AF65-F5344CB8AC3E}">
        <p14:creationId xmlns:p14="http://schemas.microsoft.com/office/powerpoint/2010/main" val="3016779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1: </a:t>
            </a:r>
            <a:r>
              <a:rPr lang="en-US" sz="2800" kern="1200" dirty="0" err="1">
                <a:solidFill>
                  <a:schemeClr val="tx1"/>
                </a:solidFill>
                <a:latin typeface="+mj-lt"/>
                <a:ea typeface="+mj-ea"/>
                <a:cs typeface="+mj-cs"/>
              </a:rPr>
              <a:t>Exploración</a:t>
            </a:r>
            <a:r>
              <a:rPr lang="en-US" sz="2800" kern="1200" dirty="0">
                <a:solidFill>
                  <a:schemeClr val="tx1"/>
                </a:solidFill>
                <a:latin typeface="+mj-lt"/>
                <a:ea typeface="+mj-ea"/>
                <a:cs typeface="+mj-cs"/>
              </a:rPr>
              <a:t> de </a:t>
            </a:r>
            <a:r>
              <a:rPr lang="en-US" sz="2800" kern="1200" dirty="0" err="1">
                <a:solidFill>
                  <a:schemeClr val="tx1"/>
                </a:solidFill>
                <a:latin typeface="+mj-lt"/>
                <a:ea typeface="+mj-ea"/>
                <a:cs typeface="+mj-cs"/>
              </a:rPr>
              <a:t>datos</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relevantes</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s-ES" sz="1700" dirty="0"/>
              <a:t>¿Cuáles son los tipos de aviones más populares entre aerolíneas publicadas y aerolíneas operativas?</a:t>
            </a:r>
            <a:endParaRPr lang="en-US" sz="1700" dirty="0"/>
          </a:p>
        </p:txBody>
      </p:sp>
      <p:sp>
        <p:nvSpPr>
          <p:cNvPr id="8" name="TextBox 7">
            <a:extLst>
              <a:ext uri="{FF2B5EF4-FFF2-40B4-BE49-F238E27FC236}">
                <a16:creationId xmlns:a16="http://schemas.microsoft.com/office/drawing/2014/main" id="{174F0122-B514-96BA-66FB-C2574924BCA1}"/>
              </a:ext>
            </a:extLst>
          </p:cNvPr>
          <p:cNvSpPr txBox="1"/>
          <p:nvPr/>
        </p:nvSpPr>
        <p:spPr>
          <a:xfrm>
            <a:off x="4901184" y="1985813"/>
            <a:ext cx="3958760" cy="412549"/>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ES" sz="1152" kern="1200" dirty="0">
                <a:solidFill>
                  <a:schemeClr val="tx1"/>
                </a:solidFill>
                <a:latin typeface="+mn-lt"/>
                <a:ea typeface="+mn-ea"/>
                <a:cs typeface="+mn-cs"/>
              </a:rPr>
              <a:t>Tipo de avión con mayor cantidad por aerolínea operativa:</a:t>
            </a:r>
            <a:endParaRPr lang="es-419" kern="1200" dirty="0">
              <a:latin typeface="+mn-lt"/>
              <a:ea typeface="+mn-ea"/>
              <a:cs typeface="+mn-cs"/>
            </a:endParaRPr>
          </a:p>
        </p:txBody>
      </p:sp>
      <p:pic>
        <p:nvPicPr>
          <p:cNvPr id="5" name="Picture 4">
            <a:extLst>
              <a:ext uri="{FF2B5EF4-FFF2-40B4-BE49-F238E27FC236}">
                <a16:creationId xmlns:a16="http://schemas.microsoft.com/office/drawing/2014/main" id="{1DC2D36E-5984-796E-4765-37F9F1C7BCF8}"/>
              </a:ext>
            </a:extLst>
          </p:cNvPr>
          <p:cNvPicPr>
            <a:picLocks noChangeAspect="1"/>
          </p:cNvPicPr>
          <p:nvPr/>
        </p:nvPicPr>
        <p:blipFill>
          <a:blip r:embed="rId2"/>
          <a:stretch>
            <a:fillRect/>
          </a:stretch>
        </p:blipFill>
        <p:spPr>
          <a:xfrm>
            <a:off x="4706693" y="2581790"/>
            <a:ext cx="7369806" cy="3052142"/>
          </a:xfrm>
          <a:prstGeom prst="rect">
            <a:avLst/>
          </a:prstGeom>
        </p:spPr>
      </p:pic>
    </p:spTree>
    <p:extLst>
      <p:ext uri="{BB962C8B-B14F-4D97-AF65-F5344CB8AC3E}">
        <p14:creationId xmlns:p14="http://schemas.microsoft.com/office/powerpoint/2010/main" val="4043994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7" name="Slide Background">
            <a:extLst>
              <a:ext uri="{FF2B5EF4-FFF2-40B4-BE49-F238E27FC236}">
                <a16:creationId xmlns:a16="http://schemas.microsoft.com/office/drawing/2014/main" id="{FE1EC756-41E9-4FD6-AD48-EF46A2813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59" name="Rectangle 1058">
            <a:extLst>
              <a:ext uri="{FF2B5EF4-FFF2-40B4-BE49-F238E27FC236}">
                <a16:creationId xmlns:a16="http://schemas.microsoft.com/office/drawing/2014/main" id="{E66F6371-9EA5-9354-29DC-1D07B921F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A2C2180-51B9-D205-26FD-E5CFC7A4036D}"/>
              </a:ext>
            </a:extLst>
          </p:cNvPr>
          <p:cNvSpPr>
            <a:spLocks noGrp="1"/>
          </p:cNvSpPr>
          <p:nvPr>
            <p:ph type="title"/>
          </p:nvPr>
        </p:nvSpPr>
        <p:spPr>
          <a:xfrm>
            <a:off x="761995" y="307447"/>
            <a:ext cx="10693884" cy="1109932"/>
          </a:xfrm>
        </p:spPr>
        <p:txBody>
          <a:bodyPr vert="horz" lIns="91440" tIns="45720" rIns="91440" bIns="45720" rtlCol="0" anchor="ctr">
            <a:normAutofit/>
          </a:bodyPr>
          <a:lstStyle/>
          <a:p>
            <a:r>
              <a:rPr lang="en-US" sz="4000" kern="1200">
                <a:solidFill>
                  <a:schemeClr val="tx1"/>
                </a:solidFill>
                <a:latin typeface="+mj-lt"/>
                <a:ea typeface="+mj-ea"/>
                <a:cs typeface="+mj-cs"/>
              </a:rPr>
              <a:t>Dataset Utilizado</a:t>
            </a:r>
            <a:endParaRPr lang="en-US" sz="4000" kern="1200" dirty="0">
              <a:solidFill>
                <a:schemeClr val="tx1"/>
              </a:solidFill>
              <a:latin typeface="+mj-lt"/>
              <a:ea typeface="+mj-ea"/>
              <a:cs typeface="+mj-cs"/>
            </a:endParaRPr>
          </a:p>
        </p:txBody>
      </p:sp>
      <p:pic>
        <p:nvPicPr>
          <p:cNvPr id="3" name="Picture 2" descr="A screenshot of a computer&#10;&#10;Description automatically generated">
            <a:extLst>
              <a:ext uri="{FF2B5EF4-FFF2-40B4-BE49-F238E27FC236}">
                <a16:creationId xmlns:a16="http://schemas.microsoft.com/office/drawing/2014/main" id="{7E24C2DF-B693-07F7-DBDD-3F2F0B0B3C69}"/>
              </a:ext>
            </a:extLst>
          </p:cNvPr>
          <p:cNvPicPr>
            <a:picLocks noChangeAspect="1"/>
          </p:cNvPicPr>
          <p:nvPr/>
        </p:nvPicPr>
        <p:blipFill>
          <a:blip r:embed="rId2"/>
          <a:stretch>
            <a:fillRect/>
          </a:stretch>
        </p:blipFill>
        <p:spPr>
          <a:xfrm>
            <a:off x="736122" y="2598479"/>
            <a:ext cx="5804955" cy="3294312"/>
          </a:xfrm>
          <a:prstGeom prst="rect">
            <a:avLst/>
          </a:prstGeom>
        </p:spPr>
      </p:pic>
      <p:sp>
        <p:nvSpPr>
          <p:cNvPr id="6" name="TextBox 5">
            <a:extLst>
              <a:ext uri="{FF2B5EF4-FFF2-40B4-BE49-F238E27FC236}">
                <a16:creationId xmlns:a16="http://schemas.microsoft.com/office/drawing/2014/main" id="{D8FFE7CC-1D32-965B-C0FA-10D61CBB5EA6}"/>
              </a:ext>
            </a:extLst>
          </p:cNvPr>
          <p:cNvSpPr txBox="1"/>
          <p:nvPr/>
        </p:nvSpPr>
        <p:spPr>
          <a:xfrm>
            <a:off x="7190509" y="2357888"/>
            <a:ext cx="4265370" cy="390263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El dataset utilizado consiste en una lista de aterrizajes de aviones, cada uno con información sobre la aerolínea operativa y publicada, el tipo de avión, región en la que opera y peso total desembarcado. Este ha sido extraído del repositorio de datasets Kaggle en forma de documento CSV. </a:t>
            </a:r>
          </a:p>
        </p:txBody>
      </p:sp>
      <p:sp>
        <p:nvSpPr>
          <p:cNvPr id="4" name="TextBox 3">
            <a:extLst>
              <a:ext uri="{FF2B5EF4-FFF2-40B4-BE49-F238E27FC236}">
                <a16:creationId xmlns:a16="http://schemas.microsoft.com/office/drawing/2014/main" id="{D327559F-9BF7-012B-806C-ACC8FE9DE5F4}"/>
              </a:ext>
            </a:extLst>
          </p:cNvPr>
          <p:cNvSpPr txBox="1"/>
          <p:nvPr/>
        </p:nvSpPr>
        <p:spPr>
          <a:xfrm>
            <a:off x="2459145" y="6094235"/>
            <a:ext cx="5725631" cy="502160"/>
          </a:xfrm>
          <a:prstGeom prst="rect">
            <a:avLst/>
          </a:prstGeom>
        </p:spPr>
        <p:txBody>
          <a:bodyPr vert="horz" lIns="91440" tIns="45720" rIns="91440" bIns="45720" rtlCol="0" anchor="ctr">
            <a:normAutofit/>
          </a:bodyPr>
          <a:lstStyle/>
          <a:p>
            <a:pPr>
              <a:lnSpc>
                <a:spcPct val="90000"/>
              </a:lnSpc>
              <a:spcAft>
                <a:spcPts val="600"/>
              </a:spcAft>
            </a:pPr>
            <a:r>
              <a:rPr lang="es-419" sz="1200" dirty="0">
                <a:hlinkClick r:id="rId3"/>
              </a:rPr>
              <a:t>Link: https://www.kaggle.com/datasets/ayushparwal2026/airlines-dataset/data</a:t>
            </a:r>
            <a:endParaRPr lang="es-419" sz="1200" dirty="0"/>
          </a:p>
        </p:txBody>
      </p:sp>
    </p:spTree>
    <p:extLst>
      <p:ext uri="{BB962C8B-B14F-4D97-AF65-F5344CB8AC3E}">
        <p14:creationId xmlns:p14="http://schemas.microsoft.com/office/powerpoint/2010/main" val="510333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fontScale="90000"/>
          </a:bodyPr>
          <a:lstStyle/>
          <a:p>
            <a:r>
              <a:rPr lang="en-US" sz="2800" kern="1200" dirty="0">
                <a:solidFill>
                  <a:schemeClr val="tx1"/>
                </a:solidFill>
                <a:latin typeface="+mj-lt"/>
                <a:ea typeface="+mj-ea"/>
                <a:cs typeface="+mj-cs"/>
              </a:rPr>
              <a:t>Cap 2: An</a:t>
            </a:r>
            <a:r>
              <a:rPr lang="es-419" sz="2800" kern="1200" dirty="0" err="1">
                <a:solidFill>
                  <a:schemeClr val="tx1"/>
                </a:solidFill>
                <a:latin typeface="+mj-lt"/>
                <a:ea typeface="+mj-ea"/>
                <a:cs typeface="+mj-cs"/>
              </a:rPr>
              <a:t>álisis</a:t>
            </a:r>
            <a:r>
              <a:rPr lang="es-419" sz="2800" kern="1200" dirty="0">
                <a:solidFill>
                  <a:schemeClr val="tx1"/>
                </a:solidFill>
                <a:latin typeface="+mj-lt"/>
                <a:ea typeface="+mj-ea"/>
                <a:cs typeface="+mj-cs"/>
              </a:rPr>
              <a:t> de </a:t>
            </a:r>
            <a:r>
              <a:rPr lang="es-419" sz="2800" kern="1200" dirty="0" err="1">
                <a:solidFill>
                  <a:schemeClr val="tx1"/>
                </a:solidFill>
                <a:latin typeface="+mj-lt"/>
                <a:ea typeface="+mj-ea"/>
                <a:cs typeface="+mj-cs"/>
              </a:rPr>
              <a:t>insights</a:t>
            </a:r>
            <a:r>
              <a:rPr lang="es-419" sz="2800" dirty="0"/>
              <a:t>/información a tomar en cuenta</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s-ES" sz="1700" dirty="0"/>
              <a:t>¿Cuáles son los tipos de aviones más populares entre aerolíneas publicadas y aerolíneas operativas?</a:t>
            </a:r>
            <a:endParaRPr lang="en-US" sz="1700" dirty="0"/>
          </a:p>
        </p:txBody>
      </p:sp>
      <p:graphicFrame>
        <p:nvGraphicFramePr>
          <p:cNvPr id="5" name="Table 4">
            <a:extLst>
              <a:ext uri="{FF2B5EF4-FFF2-40B4-BE49-F238E27FC236}">
                <a16:creationId xmlns:a16="http://schemas.microsoft.com/office/drawing/2014/main" id="{EAAAF84A-754B-62E9-A82B-3FAFD19D8EBD}"/>
              </a:ext>
            </a:extLst>
          </p:cNvPr>
          <p:cNvGraphicFramePr>
            <a:graphicFrameLocks noGrp="1"/>
          </p:cNvGraphicFramePr>
          <p:nvPr/>
        </p:nvGraphicFramePr>
        <p:xfrm>
          <a:off x="5422289" y="881369"/>
          <a:ext cx="5958512" cy="4297680"/>
        </p:xfrm>
        <a:graphic>
          <a:graphicData uri="http://schemas.openxmlformats.org/drawingml/2006/table">
            <a:tbl>
              <a:tblPr firstRow="1" bandRow="1">
                <a:tableStyleId>{0660B408-B3CF-4A94-85FC-2B1E0A45F4A2}</a:tableStyleId>
              </a:tblPr>
              <a:tblGrid>
                <a:gridCol w="2883618">
                  <a:extLst>
                    <a:ext uri="{9D8B030D-6E8A-4147-A177-3AD203B41FA5}">
                      <a16:colId xmlns:a16="http://schemas.microsoft.com/office/drawing/2014/main" val="71521371"/>
                    </a:ext>
                  </a:extLst>
                </a:gridCol>
                <a:gridCol w="3074894">
                  <a:extLst>
                    <a:ext uri="{9D8B030D-6E8A-4147-A177-3AD203B41FA5}">
                      <a16:colId xmlns:a16="http://schemas.microsoft.com/office/drawing/2014/main" val="4068878630"/>
                    </a:ext>
                  </a:extLst>
                </a:gridCol>
              </a:tblGrid>
              <a:tr h="627218">
                <a:tc>
                  <a:txBody>
                    <a:bodyPr/>
                    <a:lstStyle/>
                    <a:p>
                      <a:r>
                        <a:rPr lang="es-419" dirty="0"/>
                        <a:t>Exploración de datos</a:t>
                      </a:r>
                      <a:endParaRPr lang="en-GB" dirty="0"/>
                    </a:p>
                  </a:txBody>
                  <a:tcPr>
                    <a:solidFill>
                      <a:schemeClr val="bg2">
                        <a:lumMod val="50000"/>
                      </a:schemeClr>
                    </a:solidFill>
                  </a:tcPr>
                </a:tc>
                <a:tc>
                  <a:txBody>
                    <a:bodyPr/>
                    <a:lstStyle/>
                    <a:p>
                      <a:r>
                        <a:rPr lang="es-419" dirty="0" err="1"/>
                        <a:t>Insights</a:t>
                      </a:r>
                      <a:r>
                        <a:rPr lang="es-419" dirty="0"/>
                        <a:t>/Información a tomar en cuenta</a:t>
                      </a:r>
                      <a:endParaRPr lang="en-GB" dirty="0"/>
                    </a:p>
                  </a:txBody>
                  <a:tcPr>
                    <a:solidFill>
                      <a:schemeClr val="bg2">
                        <a:lumMod val="50000"/>
                      </a:schemeClr>
                    </a:solidFill>
                  </a:tcPr>
                </a:tc>
                <a:extLst>
                  <a:ext uri="{0D108BD9-81ED-4DB2-BD59-A6C34878D82A}">
                    <a16:rowId xmlns:a16="http://schemas.microsoft.com/office/drawing/2014/main" val="2729151865"/>
                  </a:ext>
                </a:extLst>
              </a:tr>
              <a:tr h="627218">
                <a:tc>
                  <a:txBody>
                    <a:bodyPr/>
                    <a:lstStyle/>
                    <a:p>
                      <a:r>
                        <a:rPr lang="es-ES" dirty="0"/>
                        <a:t>Cantidad de tipos de aviones por aerolínea publicada</a:t>
                      </a:r>
                      <a:endParaRPr lang="en-GB" dirty="0"/>
                    </a:p>
                  </a:txBody>
                  <a:tcPr/>
                </a:tc>
                <a:tc>
                  <a:txBody>
                    <a:bodyPr/>
                    <a:lstStyle/>
                    <a:p>
                      <a:pPr marL="285750" indent="-285750">
                        <a:buFont typeface="Arial" panose="020B0604020202020204" pitchFamily="34" charset="0"/>
                        <a:buChar char="•"/>
                      </a:pPr>
                      <a:r>
                        <a:rPr lang="es-419" sz="1100" dirty="0"/>
                        <a:t>La cantidad máxima de tipos de aviones es 4 y únicamente son 2 aerolíneas que los tienen todos.</a:t>
                      </a:r>
                    </a:p>
                  </a:txBody>
                  <a:tcPr/>
                </a:tc>
                <a:extLst>
                  <a:ext uri="{0D108BD9-81ED-4DB2-BD59-A6C34878D82A}">
                    <a16:rowId xmlns:a16="http://schemas.microsoft.com/office/drawing/2014/main" val="4208024110"/>
                  </a:ext>
                </a:extLst>
              </a:tr>
              <a:tr h="6272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Cantidad de tipos de aviones por aerolínea operativa</a:t>
                      </a:r>
                      <a:endParaRPr lang="en-GB" dirty="0"/>
                    </a:p>
                  </a:txBody>
                  <a:tcPr/>
                </a:tc>
                <a:tc>
                  <a:txBody>
                    <a:bodyPr/>
                    <a:lstStyle/>
                    <a:p>
                      <a:pPr marL="285750" indent="-285750">
                        <a:buFont typeface="Arial" panose="020B0604020202020204" pitchFamily="34" charset="0"/>
                        <a:buChar char="•"/>
                      </a:pPr>
                      <a:r>
                        <a:rPr lang="es-419" sz="1100" dirty="0"/>
                        <a:t>La cantidad máxima de tipos de aviones es 3 y la tienen 6 de las 107 aerolíneas.</a:t>
                      </a:r>
                    </a:p>
                    <a:p>
                      <a:pPr marL="285750" indent="-285750">
                        <a:buFont typeface="Arial" panose="020B0604020202020204" pitchFamily="34" charset="0"/>
                        <a:buChar char="•"/>
                      </a:pPr>
                      <a:r>
                        <a:rPr lang="es-419" sz="1100" dirty="0"/>
                        <a:t>US Airways y  </a:t>
                      </a:r>
                      <a:r>
                        <a:rPr lang="es-419" sz="1100" dirty="0" err="1"/>
                        <a:t>Servisair</a:t>
                      </a:r>
                      <a:r>
                        <a:rPr lang="es-419" sz="1100" dirty="0"/>
                        <a:t> aparecen en el top 5 de ambas listas.</a:t>
                      </a:r>
                      <a:endParaRPr lang="en-GB" sz="1100" dirty="0"/>
                    </a:p>
                  </a:txBody>
                  <a:tcPr/>
                </a:tc>
                <a:extLst>
                  <a:ext uri="{0D108BD9-81ED-4DB2-BD59-A6C34878D82A}">
                    <a16:rowId xmlns:a16="http://schemas.microsoft.com/office/drawing/2014/main" val="943419742"/>
                  </a:ext>
                </a:extLst>
              </a:tr>
              <a:tr h="627218">
                <a:tc>
                  <a:txBody>
                    <a:bodyPr/>
                    <a:lstStyle/>
                    <a:p>
                      <a:r>
                        <a:rPr lang="es-ES" dirty="0"/>
                        <a:t>Tipo de avión con mayor cantidad por aerolínea publicada</a:t>
                      </a:r>
                    </a:p>
                  </a:txBody>
                  <a:tcPr/>
                </a:tc>
                <a:tc>
                  <a:txBody>
                    <a:bodyPr/>
                    <a:lstStyle/>
                    <a:p>
                      <a:pPr marL="171450" indent="-171450">
                        <a:buFont typeface="Arial" panose="020B0604020202020204" pitchFamily="34" charset="0"/>
                        <a:buChar char="•"/>
                      </a:pPr>
                      <a:r>
                        <a:rPr lang="es-419" sz="1100" dirty="0"/>
                        <a:t>Para las primeras 5 aerolíneas el tipo de avión utilizado es el “Narrow </a:t>
                      </a:r>
                      <a:r>
                        <a:rPr lang="es-419" sz="1100" dirty="0" err="1"/>
                        <a:t>Body</a:t>
                      </a:r>
                      <a:r>
                        <a:rPr lang="es-419" sz="1100" dirty="0"/>
                        <a:t>”.</a:t>
                      </a:r>
                      <a:endParaRPr lang="en-GB" sz="1100" dirty="0"/>
                    </a:p>
                  </a:txBody>
                  <a:tcPr/>
                </a:tc>
                <a:extLst>
                  <a:ext uri="{0D108BD9-81ED-4DB2-BD59-A6C34878D82A}">
                    <a16:rowId xmlns:a16="http://schemas.microsoft.com/office/drawing/2014/main" val="2274878002"/>
                  </a:ext>
                </a:extLst>
              </a:tr>
              <a:tr h="6272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Tipo de avión con mayor cantidad por aerolínea operativa</a:t>
                      </a:r>
                    </a:p>
                  </a:txBody>
                  <a:tcPr/>
                </a:tc>
                <a:tc>
                  <a:txBody>
                    <a:bodyPr/>
                    <a:lstStyle/>
                    <a:p>
                      <a:pPr marL="171450" indent="-171450">
                        <a:buFont typeface="Arial" panose="020B0604020202020204" pitchFamily="34" charset="0"/>
                        <a:buChar char="•"/>
                      </a:pPr>
                      <a:r>
                        <a:rPr lang="es-419" sz="1100" dirty="0"/>
                        <a:t>La aerolínea que más destaca con respecto a las demás es </a:t>
                      </a:r>
                      <a:r>
                        <a:rPr lang="es-419" sz="1100" dirty="0" err="1"/>
                        <a:t>SkyWest</a:t>
                      </a:r>
                      <a:r>
                        <a:rPr lang="es-419" sz="1100" dirty="0"/>
                        <a:t> Airlines debido a que se encuentra en el top 3 con aviones tipo jet regional.</a:t>
                      </a:r>
                      <a:endParaRPr lang="en-GB" sz="1100" dirty="0"/>
                    </a:p>
                  </a:txBody>
                  <a:tcPr/>
                </a:tc>
                <a:extLst>
                  <a:ext uri="{0D108BD9-81ED-4DB2-BD59-A6C34878D82A}">
                    <a16:rowId xmlns:a16="http://schemas.microsoft.com/office/drawing/2014/main" val="1128323703"/>
                  </a:ext>
                </a:extLst>
              </a:tr>
            </a:tbl>
          </a:graphicData>
        </a:graphic>
      </p:graphicFrame>
    </p:spTree>
    <p:extLst>
      <p:ext uri="{BB962C8B-B14F-4D97-AF65-F5344CB8AC3E}">
        <p14:creationId xmlns:p14="http://schemas.microsoft.com/office/powerpoint/2010/main" val="692284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4: </a:t>
            </a:r>
            <a:r>
              <a:rPr lang="es-419" sz="2800" kern="1200" dirty="0">
                <a:solidFill>
                  <a:schemeClr val="tx1"/>
                </a:solidFill>
                <a:latin typeface="+mj-lt"/>
                <a:ea typeface="+mj-ea"/>
                <a:cs typeface="+mj-cs"/>
              </a:rPr>
              <a:t>Preparación de presentación</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s-ES" sz="1700" dirty="0"/>
              <a:t>¿Cuáles son los tipos de aviones más populares entre aerolíneas publicadas y aerolíneas operativas?</a:t>
            </a:r>
            <a:endParaRPr lang="en-US" sz="1700" dirty="0"/>
          </a:p>
        </p:txBody>
      </p:sp>
      <p:pic>
        <p:nvPicPr>
          <p:cNvPr id="5" name="Picture 4">
            <a:extLst>
              <a:ext uri="{FF2B5EF4-FFF2-40B4-BE49-F238E27FC236}">
                <a16:creationId xmlns:a16="http://schemas.microsoft.com/office/drawing/2014/main" id="{4BE821D0-F9F2-382E-9665-9DCCB50B6FA3}"/>
              </a:ext>
            </a:extLst>
          </p:cNvPr>
          <p:cNvPicPr>
            <a:picLocks noChangeAspect="1"/>
          </p:cNvPicPr>
          <p:nvPr/>
        </p:nvPicPr>
        <p:blipFill>
          <a:blip r:embed="rId2"/>
          <a:stretch>
            <a:fillRect/>
          </a:stretch>
        </p:blipFill>
        <p:spPr>
          <a:xfrm>
            <a:off x="5654373" y="1740386"/>
            <a:ext cx="5338925" cy="4616561"/>
          </a:xfrm>
          <a:prstGeom prst="rect">
            <a:avLst/>
          </a:prstGeom>
        </p:spPr>
      </p:pic>
      <p:sp>
        <p:nvSpPr>
          <p:cNvPr id="6" name="TextBox 5">
            <a:extLst>
              <a:ext uri="{FF2B5EF4-FFF2-40B4-BE49-F238E27FC236}">
                <a16:creationId xmlns:a16="http://schemas.microsoft.com/office/drawing/2014/main" id="{986255F1-2CD3-D3FA-3B49-366BAF5D3BDA}"/>
              </a:ext>
            </a:extLst>
          </p:cNvPr>
          <p:cNvSpPr txBox="1"/>
          <p:nvPr/>
        </p:nvSpPr>
        <p:spPr>
          <a:xfrm>
            <a:off x="5026145" y="420293"/>
            <a:ext cx="6214509" cy="1049005"/>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sz="1150" kern="1200" dirty="0">
                <a:latin typeface="+mn-lt"/>
                <a:ea typeface="+mn-ea"/>
                <a:cs typeface="+mn-cs"/>
              </a:rPr>
              <a:t>Para la presentación de resultados en </a:t>
            </a:r>
            <a:r>
              <a:rPr lang="es-419" sz="1150" kern="1200" dirty="0" err="1">
                <a:latin typeface="+mn-lt"/>
                <a:ea typeface="+mn-ea"/>
                <a:cs typeface="+mn-cs"/>
              </a:rPr>
              <a:t>Power</a:t>
            </a:r>
            <a:r>
              <a:rPr lang="es-419" sz="1150" kern="1200" dirty="0">
                <a:latin typeface="+mn-lt"/>
                <a:ea typeface="+mn-ea"/>
                <a:cs typeface="+mn-cs"/>
              </a:rPr>
              <a:t> BI se ha utilizado principalmente el </a:t>
            </a:r>
            <a:r>
              <a:rPr lang="es-419" sz="1150" kern="1200" dirty="0" err="1">
                <a:latin typeface="+mn-lt"/>
                <a:ea typeface="+mn-ea"/>
                <a:cs typeface="+mn-cs"/>
              </a:rPr>
              <a:t>dataset</a:t>
            </a:r>
            <a:r>
              <a:rPr lang="es-419" sz="1150" kern="1200" dirty="0">
                <a:latin typeface="+mn-lt"/>
                <a:ea typeface="+mn-ea"/>
                <a:cs typeface="+mn-cs"/>
              </a:rPr>
              <a:t> “</a:t>
            </a:r>
            <a:r>
              <a:rPr lang="es-419" sz="1150" kern="1200" dirty="0" err="1">
                <a:latin typeface="+mn-lt"/>
                <a:ea typeface="+mn-ea"/>
                <a:cs typeface="+mn-cs"/>
              </a:rPr>
              <a:t>cleaned</a:t>
            </a:r>
            <a:r>
              <a:rPr lang="es-419" sz="1150" dirty="0" err="1"/>
              <a:t>_Airlines</a:t>
            </a:r>
            <a:r>
              <a:rPr lang="es-419" sz="1150" kern="1200" dirty="0">
                <a:latin typeface="+mn-lt"/>
                <a:ea typeface="+mn-ea"/>
                <a:cs typeface="+mn-cs"/>
              </a:rPr>
              <a:t>” que contiene todos los datos generales de los aviones. Luego, se ha tomado los </a:t>
            </a:r>
            <a:r>
              <a:rPr lang="es-419" sz="1150" kern="1200" dirty="0" err="1">
                <a:latin typeface="+mn-lt"/>
                <a:ea typeface="+mn-ea"/>
                <a:cs typeface="+mn-cs"/>
              </a:rPr>
              <a:t>datasets</a:t>
            </a:r>
            <a:r>
              <a:rPr lang="es-419" sz="1150" kern="1200" dirty="0">
                <a:latin typeface="+mn-lt"/>
                <a:ea typeface="+mn-ea"/>
                <a:cs typeface="+mn-cs"/>
              </a:rPr>
              <a:t> que contienen información de los tipos de aviones más utilizados y la cantidad de aerolíneas operativas o publicadas que los mantienen como su principal flota. Finalmente se crearon dos tablas que contienen una lista de las aerolíneas y la cantidad de aviones por aerolínea.</a:t>
            </a:r>
          </a:p>
        </p:txBody>
      </p:sp>
    </p:spTree>
    <p:extLst>
      <p:ext uri="{BB962C8B-B14F-4D97-AF65-F5344CB8AC3E}">
        <p14:creationId xmlns:p14="http://schemas.microsoft.com/office/powerpoint/2010/main" val="3754201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5: </a:t>
            </a:r>
            <a:r>
              <a:rPr lang="en-US" sz="2800" kern="1200" dirty="0" err="1">
                <a:solidFill>
                  <a:schemeClr val="tx1"/>
                </a:solidFill>
                <a:latin typeface="+mj-lt"/>
                <a:ea typeface="+mj-ea"/>
                <a:cs typeface="+mj-cs"/>
              </a:rPr>
              <a:t>Presentación</a:t>
            </a:r>
            <a:endParaRPr lang="es-419"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s-ES" sz="1700" dirty="0"/>
              <a:t>¿Cuáles son los tipos de aviones más populares entre aerolíneas publicadas y aerolíneas operativas?</a:t>
            </a:r>
            <a:endParaRPr lang="en-US" sz="1700" dirty="0"/>
          </a:p>
        </p:txBody>
      </p:sp>
      <p:pic>
        <p:nvPicPr>
          <p:cNvPr id="7" name="Picture 6">
            <a:extLst>
              <a:ext uri="{FF2B5EF4-FFF2-40B4-BE49-F238E27FC236}">
                <a16:creationId xmlns:a16="http://schemas.microsoft.com/office/drawing/2014/main" id="{E0004E4A-DDD9-7210-B3BF-2A22C5FE4957}"/>
              </a:ext>
            </a:extLst>
          </p:cNvPr>
          <p:cNvPicPr>
            <a:picLocks noChangeAspect="1"/>
          </p:cNvPicPr>
          <p:nvPr/>
        </p:nvPicPr>
        <p:blipFill>
          <a:blip r:embed="rId2"/>
          <a:stretch>
            <a:fillRect/>
          </a:stretch>
        </p:blipFill>
        <p:spPr>
          <a:xfrm>
            <a:off x="4572904" y="1426546"/>
            <a:ext cx="7623668" cy="4294148"/>
          </a:xfrm>
          <a:prstGeom prst="rect">
            <a:avLst/>
          </a:prstGeom>
        </p:spPr>
      </p:pic>
      <p:sp>
        <p:nvSpPr>
          <p:cNvPr id="8" name="TextBox 7">
            <a:extLst>
              <a:ext uri="{FF2B5EF4-FFF2-40B4-BE49-F238E27FC236}">
                <a16:creationId xmlns:a16="http://schemas.microsoft.com/office/drawing/2014/main" id="{2621F6E4-822C-C91D-595E-CA509E6DF76A}"/>
              </a:ext>
            </a:extLst>
          </p:cNvPr>
          <p:cNvSpPr txBox="1"/>
          <p:nvPr/>
        </p:nvSpPr>
        <p:spPr>
          <a:xfrm>
            <a:off x="4989200" y="188771"/>
            <a:ext cx="6214509" cy="1049005"/>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sz="1150" kern="1200" dirty="0">
                <a:latin typeface="+mn-lt"/>
                <a:ea typeface="+mn-ea"/>
                <a:cs typeface="+mn-cs"/>
              </a:rPr>
              <a:t>En la presentación del reporte de </a:t>
            </a:r>
            <a:r>
              <a:rPr lang="es-419" sz="1150" kern="1200" dirty="0" err="1">
                <a:latin typeface="+mn-lt"/>
                <a:ea typeface="+mn-ea"/>
                <a:cs typeface="+mn-cs"/>
              </a:rPr>
              <a:t>Power</a:t>
            </a:r>
            <a:r>
              <a:rPr lang="es-419" sz="1150" kern="1200" dirty="0">
                <a:latin typeface="+mn-lt"/>
                <a:ea typeface="+mn-ea"/>
                <a:cs typeface="+mn-cs"/>
              </a:rPr>
              <a:t> BI se utilizaron dos gráficos de barras donde se encuentran los tipos de aviones más utilizados por aerolíneas operativas y publicadas donde las barras representan la cantidad de aerolíneas que los utilizan com</a:t>
            </a:r>
            <a:r>
              <a:rPr lang="es-419" sz="1150" dirty="0"/>
              <a:t>o su flota principal. Adicionalmente, se presentan dos tablas con las aerolíneas y la cantidad de aviones de cada tipo presentado. A la parte derecha se cuenta con un </a:t>
            </a:r>
            <a:r>
              <a:rPr lang="es-419" sz="1150" dirty="0" err="1"/>
              <a:t>slide</a:t>
            </a:r>
            <a:r>
              <a:rPr lang="es-419" sz="1150" dirty="0"/>
              <a:t> que sirve para filtrar los datos por aerolínea.</a:t>
            </a:r>
            <a:endParaRPr lang="es-419" sz="1150" kern="1200" dirty="0">
              <a:latin typeface="+mn-lt"/>
              <a:ea typeface="+mn-ea"/>
              <a:cs typeface="+mn-cs"/>
            </a:endParaRPr>
          </a:p>
        </p:txBody>
      </p:sp>
    </p:spTree>
    <p:extLst>
      <p:ext uri="{BB962C8B-B14F-4D97-AF65-F5344CB8AC3E}">
        <p14:creationId xmlns:p14="http://schemas.microsoft.com/office/powerpoint/2010/main" val="2840418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6: </a:t>
            </a:r>
            <a:r>
              <a:rPr lang="en-US" sz="2800" kern="1200" dirty="0" err="1">
                <a:solidFill>
                  <a:schemeClr val="tx1"/>
                </a:solidFill>
                <a:latin typeface="+mj-lt"/>
                <a:ea typeface="+mj-ea"/>
                <a:cs typeface="+mj-cs"/>
              </a:rPr>
              <a:t>Conclusiones</a:t>
            </a:r>
            <a:endParaRPr lang="es-419"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s-ES" sz="1700" dirty="0"/>
              <a:t>¿Cuáles son los tipos de aviones más populares entre aerolíneas publicadas y aerolíneas operativas?</a:t>
            </a:r>
            <a:endParaRPr lang="en-US" sz="1700" dirty="0"/>
          </a:p>
        </p:txBody>
      </p:sp>
      <p:sp>
        <p:nvSpPr>
          <p:cNvPr id="8" name="TextBox 7">
            <a:extLst>
              <a:ext uri="{FF2B5EF4-FFF2-40B4-BE49-F238E27FC236}">
                <a16:creationId xmlns:a16="http://schemas.microsoft.com/office/drawing/2014/main" id="{2621F6E4-822C-C91D-595E-CA509E6DF76A}"/>
              </a:ext>
            </a:extLst>
          </p:cNvPr>
          <p:cNvSpPr txBox="1"/>
          <p:nvPr/>
        </p:nvSpPr>
        <p:spPr>
          <a:xfrm>
            <a:off x="5078847" y="843194"/>
            <a:ext cx="6214509" cy="509178"/>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sz="1500" kern="1200" dirty="0">
                <a:latin typeface="+mn-lt"/>
                <a:ea typeface="+mn-ea"/>
                <a:cs typeface="+mn-cs"/>
              </a:rPr>
              <a:t>El tipo de avión más utilizado por las aerolíneas tanto operativas como publicadas es el “Wide </a:t>
            </a:r>
            <a:r>
              <a:rPr lang="es-419" sz="1500" kern="1200" dirty="0" err="1">
                <a:latin typeface="+mn-lt"/>
                <a:ea typeface="+mn-ea"/>
                <a:cs typeface="+mn-cs"/>
              </a:rPr>
              <a:t>Body</a:t>
            </a:r>
            <a:r>
              <a:rPr lang="es-419" sz="1500" kern="1200" dirty="0">
                <a:latin typeface="+mn-lt"/>
                <a:ea typeface="+mn-ea"/>
                <a:cs typeface="+mn-cs"/>
              </a:rPr>
              <a:t>”. </a:t>
            </a:r>
          </a:p>
        </p:txBody>
      </p:sp>
      <p:sp>
        <p:nvSpPr>
          <p:cNvPr id="4" name="TextBox 3">
            <a:extLst>
              <a:ext uri="{FF2B5EF4-FFF2-40B4-BE49-F238E27FC236}">
                <a16:creationId xmlns:a16="http://schemas.microsoft.com/office/drawing/2014/main" id="{D9C339BB-8C3E-5ACF-3FB0-8254F1D41FF3}"/>
              </a:ext>
            </a:extLst>
          </p:cNvPr>
          <p:cNvSpPr txBox="1"/>
          <p:nvPr/>
        </p:nvSpPr>
        <p:spPr>
          <a:xfrm>
            <a:off x="5078846" y="3429000"/>
            <a:ext cx="6214509" cy="716928"/>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sz="1500" dirty="0"/>
              <a:t>La principal diferencia entre los tipos de aviones utilizados por aerolíneas operativas y publicadas es que las aerolíneas operativas utilizan más aviones tipo “Regional Jet” que “Turbo </a:t>
            </a:r>
            <a:r>
              <a:rPr lang="es-419" sz="1500" dirty="0" err="1"/>
              <a:t>Prop</a:t>
            </a:r>
            <a:r>
              <a:rPr lang="es-419" sz="1500" dirty="0"/>
              <a:t>”. </a:t>
            </a:r>
          </a:p>
        </p:txBody>
      </p:sp>
      <p:pic>
        <p:nvPicPr>
          <p:cNvPr id="1026" name="Picture 2" descr="Piaggio Avanti Evo Twin Turbo Prop - The Early Air Way">
            <a:extLst>
              <a:ext uri="{FF2B5EF4-FFF2-40B4-BE49-F238E27FC236}">
                <a16:creationId xmlns:a16="http://schemas.microsoft.com/office/drawing/2014/main" id="{58290523-2FCC-3E35-FCDB-BFB7351537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278" t="25584" r="10383" b="21452"/>
          <a:stretch/>
        </p:blipFill>
        <p:spPr bwMode="auto">
          <a:xfrm>
            <a:off x="8670838" y="4229370"/>
            <a:ext cx="3316941" cy="16152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ANA Mitsubishi regional jet.">
            <a:extLst>
              <a:ext uri="{FF2B5EF4-FFF2-40B4-BE49-F238E27FC236}">
                <a16:creationId xmlns:a16="http://schemas.microsoft.com/office/drawing/2014/main" id="{84F8AA4A-E87A-3B5D-6A84-B08AD76325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061" b="22500"/>
          <a:stretch/>
        </p:blipFill>
        <p:spPr bwMode="auto">
          <a:xfrm>
            <a:off x="4613377" y="4229370"/>
            <a:ext cx="3743429" cy="16959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43F499-3BBA-13DA-030B-BB32E5B41003}"/>
              </a:ext>
            </a:extLst>
          </p:cNvPr>
          <p:cNvSpPr txBox="1"/>
          <p:nvPr/>
        </p:nvSpPr>
        <p:spPr>
          <a:xfrm>
            <a:off x="4715436" y="6037890"/>
            <a:ext cx="1622612" cy="369332"/>
          </a:xfrm>
          <a:prstGeom prst="rect">
            <a:avLst/>
          </a:prstGeom>
          <a:noFill/>
          <a:ln>
            <a:solidFill>
              <a:schemeClr val="tx1"/>
            </a:solidFill>
          </a:ln>
        </p:spPr>
        <p:txBody>
          <a:bodyPr wrap="square" rtlCol="0">
            <a:spAutoFit/>
          </a:bodyPr>
          <a:lstStyle/>
          <a:p>
            <a:r>
              <a:rPr lang="es-419" dirty="0"/>
              <a:t>Regional Jet</a:t>
            </a:r>
            <a:endParaRPr lang="en-GB" dirty="0"/>
          </a:p>
        </p:txBody>
      </p:sp>
      <p:sp>
        <p:nvSpPr>
          <p:cNvPr id="9" name="TextBox 8">
            <a:extLst>
              <a:ext uri="{FF2B5EF4-FFF2-40B4-BE49-F238E27FC236}">
                <a16:creationId xmlns:a16="http://schemas.microsoft.com/office/drawing/2014/main" id="{390ADD2F-FAFA-37F2-B045-02E8A125499C}"/>
              </a:ext>
            </a:extLst>
          </p:cNvPr>
          <p:cNvSpPr txBox="1"/>
          <p:nvPr/>
        </p:nvSpPr>
        <p:spPr>
          <a:xfrm>
            <a:off x="9108142" y="6037890"/>
            <a:ext cx="1622612" cy="369332"/>
          </a:xfrm>
          <a:prstGeom prst="rect">
            <a:avLst/>
          </a:prstGeom>
          <a:noFill/>
          <a:ln>
            <a:solidFill>
              <a:schemeClr val="tx1"/>
            </a:solidFill>
          </a:ln>
        </p:spPr>
        <p:txBody>
          <a:bodyPr wrap="square" rtlCol="0">
            <a:spAutoFit/>
          </a:bodyPr>
          <a:lstStyle/>
          <a:p>
            <a:r>
              <a:rPr lang="es-419" dirty="0"/>
              <a:t>Turbo </a:t>
            </a:r>
            <a:r>
              <a:rPr lang="es-419" dirty="0" err="1"/>
              <a:t>Prop</a:t>
            </a:r>
            <a:endParaRPr lang="en-GB" dirty="0"/>
          </a:p>
        </p:txBody>
      </p:sp>
      <p:sp>
        <p:nvSpPr>
          <p:cNvPr id="10" name="TextBox 9">
            <a:extLst>
              <a:ext uri="{FF2B5EF4-FFF2-40B4-BE49-F238E27FC236}">
                <a16:creationId xmlns:a16="http://schemas.microsoft.com/office/drawing/2014/main" id="{6A5123C6-D675-1021-6A0A-6A6CB46027A2}"/>
              </a:ext>
            </a:extLst>
          </p:cNvPr>
          <p:cNvSpPr txBox="1"/>
          <p:nvPr/>
        </p:nvSpPr>
        <p:spPr>
          <a:xfrm>
            <a:off x="7270377" y="3031334"/>
            <a:ext cx="1622612" cy="369332"/>
          </a:xfrm>
          <a:prstGeom prst="rect">
            <a:avLst/>
          </a:prstGeom>
          <a:noFill/>
          <a:ln>
            <a:solidFill>
              <a:schemeClr val="tx1"/>
            </a:solidFill>
          </a:ln>
        </p:spPr>
        <p:txBody>
          <a:bodyPr wrap="square" rtlCol="0">
            <a:spAutoFit/>
          </a:bodyPr>
          <a:lstStyle/>
          <a:p>
            <a:r>
              <a:rPr lang="es-419" dirty="0"/>
              <a:t>Wide </a:t>
            </a:r>
            <a:r>
              <a:rPr lang="es-419" dirty="0" err="1"/>
              <a:t>Body</a:t>
            </a:r>
            <a:endParaRPr lang="en-GB" dirty="0"/>
          </a:p>
        </p:txBody>
      </p:sp>
      <p:pic>
        <p:nvPicPr>
          <p:cNvPr id="1030" name="Picture 6" descr="The wide-body plane may be another coronavirus casualty">
            <a:extLst>
              <a:ext uri="{FF2B5EF4-FFF2-40B4-BE49-F238E27FC236}">
                <a16:creationId xmlns:a16="http://schemas.microsoft.com/office/drawing/2014/main" id="{B3DFC6FC-0D5B-4E90-0B03-11B9666CAB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1126" y="1449077"/>
            <a:ext cx="2641114" cy="1485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65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7: </a:t>
            </a:r>
            <a:r>
              <a:rPr lang="en-US" sz="2800" kern="1200" dirty="0" err="1">
                <a:solidFill>
                  <a:schemeClr val="tx1"/>
                </a:solidFill>
                <a:latin typeface="+mj-lt"/>
                <a:ea typeface="+mj-ea"/>
                <a:cs typeface="+mj-cs"/>
              </a:rPr>
              <a:t>Sugerencias</a:t>
            </a:r>
            <a:endParaRPr lang="es-419"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s-ES" sz="1700" dirty="0"/>
              <a:t>¿Cuáles son los tipos de aviones más populares entre aerolíneas publicadas y aerolíneas operativas?</a:t>
            </a:r>
            <a:endParaRPr lang="en-US" sz="1700" dirty="0"/>
          </a:p>
        </p:txBody>
      </p:sp>
      <p:sp>
        <p:nvSpPr>
          <p:cNvPr id="8" name="TextBox 7">
            <a:extLst>
              <a:ext uri="{FF2B5EF4-FFF2-40B4-BE49-F238E27FC236}">
                <a16:creationId xmlns:a16="http://schemas.microsoft.com/office/drawing/2014/main" id="{2621F6E4-822C-C91D-595E-CA509E6DF76A}"/>
              </a:ext>
            </a:extLst>
          </p:cNvPr>
          <p:cNvSpPr txBox="1"/>
          <p:nvPr/>
        </p:nvSpPr>
        <p:spPr>
          <a:xfrm>
            <a:off x="5132636" y="1444598"/>
            <a:ext cx="6214509" cy="1340175"/>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sz="1500" kern="1200" dirty="0">
                <a:latin typeface="+mn-lt"/>
                <a:ea typeface="+mn-ea"/>
                <a:cs typeface="+mn-cs"/>
              </a:rPr>
              <a:t>Es po</a:t>
            </a:r>
            <a:r>
              <a:rPr lang="es-419" sz="1500" dirty="0"/>
              <a:t>sible que las aerolíneas operativas hicieran mayor uso de aviones tipo “Regional Jet” que “Turbo </a:t>
            </a:r>
            <a:r>
              <a:rPr lang="es-419" sz="1500" dirty="0" err="1"/>
              <a:t>Prop</a:t>
            </a:r>
            <a:r>
              <a:rPr lang="es-419" sz="1500" dirty="0"/>
              <a:t>” con respecto a las aerolíneas publicadas debido a que los aviones tipo “Regional Jet” son dedicados para vuelos comerciales cortos. Entonces, para optimizar costos y expandir su red, es posible que las aerolíneas publicadas tercericen el trabajo de operar los aviones de forma automatizada.</a:t>
            </a:r>
          </a:p>
        </p:txBody>
      </p:sp>
      <p:pic>
        <p:nvPicPr>
          <p:cNvPr id="4" name="Picture 2" descr="Piaggio Avanti Evo Twin Turbo Prop - The Early Air Way">
            <a:extLst>
              <a:ext uri="{FF2B5EF4-FFF2-40B4-BE49-F238E27FC236}">
                <a16:creationId xmlns:a16="http://schemas.microsoft.com/office/drawing/2014/main" id="{7DC70FB3-5E64-A6A5-E35C-1ECBAA108F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278" t="25584" r="10383" b="21452"/>
          <a:stretch/>
        </p:blipFill>
        <p:spPr bwMode="auto">
          <a:xfrm>
            <a:off x="8694096" y="3235550"/>
            <a:ext cx="3316941" cy="16152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n ANA Mitsubishi regional jet.">
            <a:extLst>
              <a:ext uri="{FF2B5EF4-FFF2-40B4-BE49-F238E27FC236}">
                <a16:creationId xmlns:a16="http://schemas.microsoft.com/office/drawing/2014/main" id="{B2B2B2E7-98F3-1A27-93A5-E30F01144E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061" b="22500"/>
          <a:stretch/>
        </p:blipFill>
        <p:spPr bwMode="auto">
          <a:xfrm>
            <a:off x="4636635" y="3235550"/>
            <a:ext cx="3743429" cy="16959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AE16D0A-CF1E-186A-27B8-2025146BC151}"/>
              </a:ext>
            </a:extLst>
          </p:cNvPr>
          <p:cNvSpPr txBox="1"/>
          <p:nvPr/>
        </p:nvSpPr>
        <p:spPr>
          <a:xfrm>
            <a:off x="4738694" y="5044070"/>
            <a:ext cx="1622612" cy="369332"/>
          </a:xfrm>
          <a:prstGeom prst="rect">
            <a:avLst/>
          </a:prstGeom>
          <a:noFill/>
          <a:ln>
            <a:solidFill>
              <a:schemeClr val="tx1"/>
            </a:solidFill>
          </a:ln>
        </p:spPr>
        <p:txBody>
          <a:bodyPr wrap="square" rtlCol="0">
            <a:spAutoFit/>
          </a:bodyPr>
          <a:lstStyle/>
          <a:p>
            <a:r>
              <a:rPr lang="es-419" dirty="0"/>
              <a:t>Regional Jet</a:t>
            </a:r>
            <a:endParaRPr lang="en-GB" dirty="0"/>
          </a:p>
        </p:txBody>
      </p:sp>
      <p:sp>
        <p:nvSpPr>
          <p:cNvPr id="7" name="TextBox 6">
            <a:extLst>
              <a:ext uri="{FF2B5EF4-FFF2-40B4-BE49-F238E27FC236}">
                <a16:creationId xmlns:a16="http://schemas.microsoft.com/office/drawing/2014/main" id="{F351F362-EAE5-72AD-61F1-77C37FDF0118}"/>
              </a:ext>
            </a:extLst>
          </p:cNvPr>
          <p:cNvSpPr txBox="1"/>
          <p:nvPr/>
        </p:nvSpPr>
        <p:spPr>
          <a:xfrm>
            <a:off x="9131400" y="5044070"/>
            <a:ext cx="1622612" cy="369332"/>
          </a:xfrm>
          <a:prstGeom prst="rect">
            <a:avLst/>
          </a:prstGeom>
          <a:noFill/>
          <a:ln>
            <a:solidFill>
              <a:schemeClr val="tx1"/>
            </a:solidFill>
          </a:ln>
        </p:spPr>
        <p:txBody>
          <a:bodyPr wrap="square" rtlCol="0">
            <a:spAutoFit/>
          </a:bodyPr>
          <a:lstStyle/>
          <a:p>
            <a:r>
              <a:rPr lang="es-419" dirty="0"/>
              <a:t>Turbo </a:t>
            </a:r>
            <a:r>
              <a:rPr lang="es-419" dirty="0" err="1"/>
              <a:t>Prop</a:t>
            </a:r>
            <a:endParaRPr lang="en-GB" dirty="0"/>
          </a:p>
        </p:txBody>
      </p:sp>
    </p:spTree>
    <p:extLst>
      <p:ext uri="{BB962C8B-B14F-4D97-AF65-F5344CB8AC3E}">
        <p14:creationId xmlns:p14="http://schemas.microsoft.com/office/powerpoint/2010/main" val="2847208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1F77B6A-7F53-4B28-B73D-C8CC899AB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D20DA9-DB76-124C-5D0C-A16697D5BEF2}"/>
              </a:ext>
            </a:extLst>
          </p:cNvPr>
          <p:cNvSpPr>
            <a:spLocks noGrp="1"/>
          </p:cNvSpPr>
          <p:nvPr>
            <p:ph type="title"/>
          </p:nvPr>
        </p:nvSpPr>
        <p:spPr>
          <a:xfrm>
            <a:off x="6726578" y="1630900"/>
            <a:ext cx="4203323" cy="3596201"/>
          </a:xfrm>
        </p:spPr>
        <p:txBody>
          <a:bodyPr vert="horz" lIns="91440" tIns="45720" rIns="91440" bIns="45720" rtlCol="0" anchor="b">
            <a:normAutofit fontScale="90000"/>
          </a:bodyPr>
          <a:lstStyle/>
          <a:p>
            <a:pPr algn="r"/>
            <a:r>
              <a:rPr lang="es-ES" sz="4200" kern="1200" dirty="0">
                <a:solidFill>
                  <a:schemeClr val="bg1"/>
                </a:solidFill>
                <a:latin typeface="+mj-lt"/>
                <a:ea typeface="+mj-ea"/>
                <a:cs typeface="+mj-cs"/>
              </a:rPr>
              <a:t>¿Cuáles son los manufactureros de aviones con mayor cantidad de clientes? ¿Cuál es su peso total desembarcado promedio?</a:t>
            </a:r>
          </a:p>
        </p:txBody>
      </p:sp>
      <p:grpSp>
        <p:nvGrpSpPr>
          <p:cNvPr id="23" name="Group 22">
            <a:extLst>
              <a:ext uri="{FF2B5EF4-FFF2-40B4-BE49-F238E27FC236}">
                <a16:creationId xmlns:a16="http://schemas.microsoft.com/office/drawing/2014/main" id="{2515629F-0D83-4A44-A125-CD50FC660A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013" y="1361348"/>
            <a:ext cx="4833902" cy="4258176"/>
            <a:chOff x="1674895" y="1345036"/>
            <a:chExt cx="5428610" cy="4210939"/>
          </a:xfrm>
        </p:grpSpPr>
        <p:sp>
          <p:nvSpPr>
            <p:cNvPr id="24" name="Rectangle 23">
              <a:extLst>
                <a:ext uri="{FF2B5EF4-FFF2-40B4-BE49-F238E27FC236}">
                  <a16:creationId xmlns:a16="http://schemas.microsoft.com/office/drawing/2014/main" id="{81A5080B-EAC4-4530-815C-DE8DACA09D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4667345-04B5-4757-9CE0-969DC1DE5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Freeform: Shape 26">
            <a:extLst>
              <a:ext uri="{FF2B5EF4-FFF2-40B4-BE49-F238E27FC236}">
                <a16:creationId xmlns:a16="http://schemas.microsoft.com/office/drawing/2014/main" id="{F6E412EF-CF39-4C25-85B0-DB30B1B0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9" name="Freeform: Shape 28">
            <a:extLst>
              <a:ext uri="{FF2B5EF4-FFF2-40B4-BE49-F238E27FC236}">
                <a16:creationId xmlns:a16="http://schemas.microsoft.com/office/drawing/2014/main" id="{E8DA6235-17F2-4C9E-88C6-C5D38D8D3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1" name="Rectangle 30">
            <a:extLst>
              <a:ext uri="{FF2B5EF4-FFF2-40B4-BE49-F238E27FC236}">
                <a16:creationId xmlns:a16="http://schemas.microsoft.com/office/drawing/2014/main" id="{B55DEF71-1741-4489-8E77-46FC5BAA6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2347B6D-A7CC-48EB-861F-917D0D61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7A0A46D-CC9B-4E32-870A-7BC2DF940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Oval 36">
            <a:extLst>
              <a:ext uri="{FF2B5EF4-FFF2-40B4-BE49-F238E27FC236}">
                <a16:creationId xmlns:a16="http://schemas.microsoft.com/office/drawing/2014/main" id="{9178722E-1BD0-427E-BAAE-4F206DAB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6" name="Graphic 5" descr="Airplane">
            <a:extLst>
              <a:ext uri="{FF2B5EF4-FFF2-40B4-BE49-F238E27FC236}">
                <a16:creationId xmlns:a16="http://schemas.microsoft.com/office/drawing/2014/main" id="{50EC3015-0DC8-EA6D-6DE3-AE94D9DC6F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6336" y="1509721"/>
            <a:ext cx="3680216" cy="3680216"/>
          </a:xfrm>
          <a:prstGeom prst="rect">
            <a:avLst/>
          </a:prstGeom>
          <a:ln w="28575">
            <a:noFill/>
          </a:ln>
        </p:spPr>
      </p:pic>
      <p:sp>
        <p:nvSpPr>
          <p:cNvPr id="39" name="Graphic 212">
            <a:extLst>
              <a:ext uri="{FF2B5EF4-FFF2-40B4-BE49-F238E27FC236}">
                <a16:creationId xmlns:a16="http://schemas.microsoft.com/office/drawing/2014/main" id="{A753B935-E3DD-466D-BFAC-68E0BE02D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1" name="Graphic 212">
            <a:extLst>
              <a:ext uri="{FF2B5EF4-FFF2-40B4-BE49-F238E27FC236}">
                <a16:creationId xmlns:a16="http://schemas.microsoft.com/office/drawing/2014/main" id="{FB034F26-4148-4B59-B493-14D7A9A8B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43" name="Graphic 185">
            <a:extLst>
              <a:ext uri="{FF2B5EF4-FFF2-40B4-BE49-F238E27FC236}">
                <a16:creationId xmlns:a16="http://schemas.microsoft.com/office/drawing/2014/main" id="{5E6BB5FD-DB7B-4BE3-BA45-1EF042115E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44" name="Freeform: Shape 43">
              <a:extLst>
                <a:ext uri="{FF2B5EF4-FFF2-40B4-BE49-F238E27FC236}">
                  <a16:creationId xmlns:a16="http://schemas.microsoft.com/office/drawing/2014/main" id="{9929FF76-4B3A-4294-BE6E-B507B22D1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53C18A4-10CC-4E91-A8A2-D5368972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356AC2F-73E0-44FD-B346-A209D274D3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5A85581-9712-414C-82D4-2FE96ACB2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B0828F2-35E7-4424-8082-6C258B676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572016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1: </a:t>
            </a:r>
            <a:r>
              <a:rPr lang="en-US" sz="2800" kern="1200" dirty="0" err="1">
                <a:solidFill>
                  <a:schemeClr val="tx1"/>
                </a:solidFill>
                <a:latin typeface="+mj-lt"/>
                <a:ea typeface="+mj-ea"/>
                <a:cs typeface="+mj-cs"/>
              </a:rPr>
              <a:t>Exploración</a:t>
            </a:r>
            <a:r>
              <a:rPr lang="en-US" sz="2800" kern="1200" dirty="0">
                <a:solidFill>
                  <a:schemeClr val="tx1"/>
                </a:solidFill>
                <a:latin typeface="+mj-lt"/>
                <a:ea typeface="+mj-ea"/>
                <a:cs typeface="+mj-cs"/>
              </a:rPr>
              <a:t> de </a:t>
            </a:r>
            <a:r>
              <a:rPr lang="en-US" sz="2800" kern="1200" dirty="0" err="1">
                <a:solidFill>
                  <a:schemeClr val="tx1"/>
                </a:solidFill>
                <a:latin typeface="+mj-lt"/>
                <a:ea typeface="+mj-ea"/>
                <a:cs typeface="+mj-cs"/>
              </a:rPr>
              <a:t>datos</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relevantes</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s-ES" sz="1700" dirty="0"/>
              <a:t>¿Cuáles son los manufactureros de aviones con mayor cantidad de clientes? ¿Cuál es la relación con su peso total desembarcado promedio?</a:t>
            </a:r>
          </a:p>
        </p:txBody>
      </p:sp>
      <p:sp>
        <p:nvSpPr>
          <p:cNvPr id="4" name="TextBox 3">
            <a:extLst>
              <a:ext uri="{FF2B5EF4-FFF2-40B4-BE49-F238E27FC236}">
                <a16:creationId xmlns:a16="http://schemas.microsoft.com/office/drawing/2014/main" id="{174F0122-B514-96BA-66FB-C2574924BCA1}"/>
              </a:ext>
            </a:extLst>
          </p:cNvPr>
          <p:cNvSpPr txBox="1"/>
          <p:nvPr/>
        </p:nvSpPr>
        <p:spPr>
          <a:xfrm>
            <a:off x="4814920" y="778114"/>
            <a:ext cx="6701344" cy="592535"/>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kern="1200" dirty="0">
                <a:latin typeface="+mn-lt"/>
                <a:ea typeface="+mn-ea"/>
                <a:cs typeface="+mn-cs"/>
              </a:rPr>
              <a:t>Lista de manufactureros y relación con aerolíneas operativas y aerolíneas publicadas.</a:t>
            </a:r>
          </a:p>
        </p:txBody>
      </p:sp>
      <p:pic>
        <p:nvPicPr>
          <p:cNvPr id="5" name="Picture 4">
            <a:extLst>
              <a:ext uri="{FF2B5EF4-FFF2-40B4-BE49-F238E27FC236}">
                <a16:creationId xmlns:a16="http://schemas.microsoft.com/office/drawing/2014/main" id="{FC56E81D-0ED8-A636-AC87-B0C50726EDBA}"/>
              </a:ext>
            </a:extLst>
          </p:cNvPr>
          <p:cNvPicPr>
            <a:picLocks noChangeAspect="1"/>
          </p:cNvPicPr>
          <p:nvPr/>
        </p:nvPicPr>
        <p:blipFill rotWithShape="1">
          <a:blip r:embed="rId2"/>
          <a:srcRect r="72528"/>
          <a:stretch/>
        </p:blipFill>
        <p:spPr>
          <a:xfrm>
            <a:off x="4814920" y="1370649"/>
            <a:ext cx="2515348" cy="4961140"/>
          </a:xfrm>
          <a:prstGeom prst="rect">
            <a:avLst/>
          </a:prstGeom>
        </p:spPr>
      </p:pic>
      <p:pic>
        <p:nvPicPr>
          <p:cNvPr id="9" name="Picture 8">
            <a:extLst>
              <a:ext uri="{FF2B5EF4-FFF2-40B4-BE49-F238E27FC236}">
                <a16:creationId xmlns:a16="http://schemas.microsoft.com/office/drawing/2014/main" id="{E7AAC34B-C5D8-FEA7-6B09-EC1A3447E1EB}"/>
              </a:ext>
            </a:extLst>
          </p:cNvPr>
          <p:cNvPicPr>
            <a:picLocks noChangeAspect="1"/>
          </p:cNvPicPr>
          <p:nvPr/>
        </p:nvPicPr>
        <p:blipFill>
          <a:blip r:embed="rId3"/>
          <a:stretch>
            <a:fillRect/>
          </a:stretch>
        </p:blipFill>
        <p:spPr>
          <a:xfrm>
            <a:off x="7571618" y="1370649"/>
            <a:ext cx="4134427" cy="4429743"/>
          </a:xfrm>
          <a:prstGeom prst="rect">
            <a:avLst/>
          </a:prstGeom>
        </p:spPr>
      </p:pic>
    </p:spTree>
    <p:extLst>
      <p:ext uri="{BB962C8B-B14F-4D97-AF65-F5344CB8AC3E}">
        <p14:creationId xmlns:p14="http://schemas.microsoft.com/office/powerpoint/2010/main" val="189030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1: </a:t>
            </a:r>
            <a:r>
              <a:rPr lang="en-US" sz="2800" kern="1200" dirty="0" err="1">
                <a:solidFill>
                  <a:schemeClr val="tx1"/>
                </a:solidFill>
                <a:latin typeface="+mj-lt"/>
                <a:ea typeface="+mj-ea"/>
                <a:cs typeface="+mj-cs"/>
              </a:rPr>
              <a:t>Exploración</a:t>
            </a:r>
            <a:r>
              <a:rPr lang="en-US" sz="2800" kern="1200" dirty="0">
                <a:solidFill>
                  <a:schemeClr val="tx1"/>
                </a:solidFill>
                <a:latin typeface="+mj-lt"/>
                <a:ea typeface="+mj-ea"/>
                <a:cs typeface="+mj-cs"/>
              </a:rPr>
              <a:t> de </a:t>
            </a:r>
            <a:r>
              <a:rPr lang="en-US" sz="2800" kern="1200" dirty="0" err="1">
                <a:solidFill>
                  <a:schemeClr val="tx1"/>
                </a:solidFill>
                <a:latin typeface="+mj-lt"/>
                <a:ea typeface="+mj-ea"/>
                <a:cs typeface="+mj-cs"/>
              </a:rPr>
              <a:t>datos</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relevantes</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s-ES" sz="1700" dirty="0"/>
              <a:t>¿Cuáles son los manufactureros de aviones con mayor cantidad de clientes? ¿Cuál es la relación con su peso total desembarcado promedio?</a:t>
            </a:r>
          </a:p>
        </p:txBody>
      </p:sp>
      <p:sp>
        <p:nvSpPr>
          <p:cNvPr id="4" name="TextBox 3">
            <a:extLst>
              <a:ext uri="{FF2B5EF4-FFF2-40B4-BE49-F238E27FC236}">
                <a16:creationId xmlns:a16="http://schemas.microsoft.com/office/drawing/2014/main" id="{174F0122-B514-96BA-66FB-C2574924BCA1}"/>
              </a:ext>
            </a:extLst>
          </p:cNvPr>
          <p:cNvSpPr txBox="1"/>
          <p:nvPr/>
        </p:nvSpPr>
        <p:spPr>
          <a:xfrm>
            <a:off x="4814920" y="778114"/>
            <a:ext cx="6701344" cy="343235"/>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kern="1200" dirty="0">
                <a:latin typeface="+mn-lt"/>
                <a:ea typeface="+mn-ea"/>
                <a:cs typeface="+mn-cs"/>
              </a:rPr>
              <a:t>Cantidad de aerolíneas operativas por manufacturero.</a:t>
            </a:r>
          </a:p>
        </p:txBody>
      </p:sp>
      <p:pic>
        <p:nvPicPr>
          <p:cNvPr id="7" name="Picture 6">
            <a:extLst>
              <a:ext uri="{FF2B5EF4-FFF2-40B4-BE49-F238E27FC236}">
                <a16:creationId xmlns:a16="http://schemas.microsoft.com/office/drawing/2014/main" id="{B5782F23-1226-1D33-7013-D791E268E591}"/>
              </a:ext>
            </a:extLst>
          </p:cNvPr>
          <p:cNvPicPr>
            <a:picLocks noChangeAspect="1"/>
          </p:cNvPicPr>
          <p:nvPr/>
        </p:nvPicPr>
        <p:blipFill rotWithShape="1">
          <a:blip r:embed="rId2"/>
          <a:srcRect r="28384"/>
          <a:stretch/>
        </p:blipFill>
        <p:spPr>
          <a:xfrm>
            <a:off x="5568741" y="1182666"/>
            <a:ext cx="4857211" cy="3267915"/>
          </a:xfrm>
          <a:prstGeom prst="rect">
            <a:avLst/>
          </a:prstGeom>
        </p:spPr>
      </p:pic>
      <p:sp>
        <p:nvSpPr>
          <p:cNvPr id="8" name="Oval 7">
            <a:extLst>
              <a:ext uri="{FF2B5EF4-FFF2-40B4-BE49-F238E27FC236}">
                <a16:creationId xmlns:a16="http://schemas.microsoft.com/office/drawing/2014/main" id="{2950982B-3EE2-B965-1B4F-5109F2E62B60}"/>
              </a:ext>
            </a:extLst>
          </p:cNvPr>
          <p:cNvSpPr/>
          <p:nvPr/>
        </p:nvSpPr>
        <p:spPr>
          <a:xfrm>
            <a:off x="6779795" y="5278613"/>
            <a:ext cx="1299882" cy="11923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E2D2607C-1FE2-B0E9-E164-0A899AA8803E}"/>
              </a:ext>
            </a:extLst>
          </p:cNvPr>
          <p:cNvSpPr/>
          <p:nvPr/>
        </p:nvSpPr>
        <p:spPr>
          <a:xfrm>
            <a:off x="7672714" y="5278613"/>
            <a:ext cx="1299882" cy="119230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BE0E459D-080E-584F-8D31-2F8B1E1E2E35}"/>
              </a:ext>
            </a:extLst>
          </p:cNvPr>
          <p:cNvSpPr txBox="1"/>
          <p:nvPr/>
        </p:nvSpPr>
        <p:spPr>
          <a:xfrm>
            <a:off x="5790989" y="4828696"/>
            <a:ext cx="1299882" cy="369332"/>
          </a:xfrm>
          <a:prstGeom prst="rect">
            <a:avLst/>
          </a:prstGeom>
          <a:noFill/>
          <a:ln>
            <a:solidFill>
              <a:schemeClr val="tx1"/>
            </a:solidFill>
          </a:ln>
        </p:spPr>
        <p:txBody>
          <a:bodyPr wrap="square" rtlCol="0">
            <a:spAutoFit/>
          </a:bodyPr>
          <a:lstStyle/>
          <a:p>
            <a:r>
              <a:rPr lang="es-419" dirty="0"/>
              <a:t>Operativas</a:t>
            </a:r>
            <a:endParaRPr lang="en-GB" dirty="0"/>
          </a:p>
        </p:txBody>
      </p:sp>
      <p:sp>
        <p:nvSpPr>
          <p:cNvPr id="12" name="TextBox 11">
            <a:extLst>
              <a:ext uri="{FF2B5EF4-FFF2-40B4-BE49-F238E27FC236}">
                <a16:creationId xmlns:a16="http://schemas.microsoft.com/office/drawing/2014/main" id="{5E7B8892-7924-F862-A6FC-5B09D4C1DB4E}"/>
              </a:ext>
            </a:extLst>
          </p:cNvPr>
          <p:cNvSpPr txBox="1"/>
          <p:nvPr/>
        </p:nvSpPr>
        <p:spPr>
          <a:xfrm>
            <a:off x="8534189" y="4828696"/>
            <a:ext cx="1299882" cy="369332"/>
          </a:xfrm>
          <a:prstGeom prst="rect">
            <a:avLst/>
          </a:prstGeom>
          <a:noFill/>
          <a:ln>
            <a:solidFill>
              <a:schemeClr val="tx1"/>
            </a:solidFill>
          </a:ln>
        </p:spPr>
        <p:txBody>
          <a:bodyPr wrap="square" rtlCol="0">
            <a:spAutoFit/>
          </a:bodyPr>
          <a:lstStyle/>
          <a:p>
            <a:r>
              <a:rPr lang="es-419" dirty="0"/>
              <a:t>Publicadas</a:t>
            </a:r>
            <a:endParaRPr lang="en-GB" dirty="0"/>
          </a:p>
        </p:txBody>
      </p:sp>
      <p:cxnSp>
        <p:nvCxnSpPr>
          <p:cNvPr id="16" name="Straight Arrow Connector 15">
            <a:extLst>
              <a:ext uri="{FF2B5EF4-FFF2-40B4-BE49-F238E27FC236}">
                <a16:creationId xmlns:a16="http://schemas.microsoft.com/office/drawing/2014/main" id="{CCABA471-5C7E-31E3-16CF-C4160C90808F}"/>
              </a:ext>
            </a:extLst>
          </p:cNvPr>
          <p:cNvCxnSpPr>
            <a:stCxn id="11" idx="2"/>
            <a:endCxn id="8" idx="1"/>
          </p:cNvCxnSpPr>
          <p:nvPr/>
        </p:nvCxnSpPr>
        <p:spPr>
          <a:xfrm>
            <a:off x="6440930" y="5198028"/>
            <a:ext cx="529228" cy="2551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8B9D422-6CB4-8374-7F90-1664B60CF117}"/>
              </a:ext>
            </a:extLst>
          </p:cNvPr>
          <p:cNvCxnSpPr>
            <a:cxnSpLocks/>
            <a:stCxn id="12" idx="2"/>
            <a:endCxn id="10" idx="7"/>
          </p:cNvCxnSpPr>
          <p:nvPr/>
        </p:nvCxnSpPr>
        <p:spPr>
          <a:xfrm flipH="1">
            <a:off x="8782233" y="5198028"/>
            <a:ext cx="401897" cy="2551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6905C495-49A0-1E61-04F6-7281A57AB3BE}"/>
              </a:ext>
            </a:extLst>
          </p:cNvPr>
          <p:cNvSpPr/>
          <p:nvPr/>
        </p:nvSpPr>
        <p:spPr>
          <a:xfrm>
            <a:off x="5342965" y="4616824"/>
            <a:ext cx="4948517" cy="212463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7D250087-4D46-7694-775F-BB27B7154A68}"/>
              </a:ext>
            </a:extLst>
          </p:cNvPr>
          <p:cNvSpPr txBox="1"/>
          <p:nvPr/>
        </p:nvSpPr>
        <p:spPr>
          <a:xfrm>
            <a:off x="10627448" y="4644030"/>
            <a:ext cx="1299882" cy="369332"/>
          </a:xfrm>
          <a:prstGeom prst="rect">
            <a:avLst/>
          </a:prstGeom>
          <a:noFill/>
          <a:ln>
            <a:solidFill>
              <a:schemeClr val="tx1"/>
            </a:solidFill>
          </a:ln>
        </p:spPr>
        <p:txBody>
          <a:bodyPr wrap="square" rtlCol="0">
            <a:spAutoFit/>
          </a:bodyPr>
          <a:lstStyle/>
          <a:p>
            <a:r>
              <a:rPr lang="es-419" dirty="0"/>
              <a:t>Aerolíneas</a:t>
            </a:r>
            <a:endParaRPr lang="en-GB" dirty="0"/>
          </a:p>
        </p:txBody>
      </p:sp>
      <p:cxnSp>
        <p:nvCxnSpPr>
          <p:cNvPr id="25" name="Straight Arrow Connector 24">
            <a:extLst>
              <a:ext uri="{FF2B5EF4-FFF2-40B4-BE49-F238E27FC236}">
                <a16:creationId xmlns:a16="http://schemas.microsoft.com/office/drawing/2014/main" id="{DE62149E-C8C5-D4F6-FE0A-9D3DD04D331C}"/>
              </a:ext>
            </a:extLst>
          </p:cNvPr>
          <p:cNvCxnSpPr>
            <a:cxnSpLocks/>
            <a:stCxn id="24" idx="1"/>
            <a:endCxn id="23" idx="3"/>
          </p:cNvCxnSpPr>
          <p:nvPr/>
        </p:nvCxnSpPr>
        <p:spPr>
          <a:xfrm flipH="1">
            <a:off x="10291482" y="4828696"/>
            <a:ext cx="335966" cy="8504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58C0329-2B51-6A74-547F-C02F3DE34F72}"/>
              </a:ext>
            </a:extLst>
          </p:cNvPr>
          <p:cNvCxnSpPr>
            <a:cxnSpLocks/>
            <a:stCxn id="7" idx="2"/>
          </p:cNvCxnSpPr>
          <p:nvPr/>
        </p:nvCxnSpPr>
        <p:spPr>
          <a:xfrm flipH="1">
            <a:off x="7451520" y="4450581"/>
            <a:ext cx="545827" cy="711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3925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1: </a:t>
            </a:r>
            <a:r>
              <a:rPr lang="en-US" sz="2800" kern="1200" dirty="0" err="1">
                <a:solidFill>
                  <a:schemeClr val="tx1"/>
                </a:solidFill>
                <a:latin typeface="+mj-lt"/>
                <a:ea typeface="+mj-ea"/>
                <a:cs typeface="+mj-cs"/>
              </a:rPr>
              <a:t>Exploración</a:t>
            </a:r>
            <a:r>
              <a:rPr lang="en-US" sz="2800" kern="1200" dirty="0">
                <a:solidFill>
                  <a:schemeClr val="tx1"/>
                </a:solidFill>
                <a:latin typeface="+mj-lt"/>
                <a:ea typeface="+mj-ea"/>
                <a:cs typeface="+mj-cs"/>
              </a:rPr>
              <a:t> de </a:t>
            </a:r>
            <a:r>
              <a:rPr lang="en-US" sz="2800" kern="1200" dirty="0" err="1">
                <a:solidFill>
                  <a:schemeClr val="tx1"/>
                </a:solidFill>
                <a:latin typeface="+mj-lt"/>
                <a:ea typeface="+mj-ea"/>
                <a:cs typeface="+mj-cs"/>
              </a:rPr>
              <a:t>datos</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relevantes</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s-ES" sz="1700" dirty="0"/>
              <a:t>¿Cuáles son los manufactureros de aviones con mayor cantidad de clientes? ¿Cuál es la relación con su peso total desembarcado promedio?</a:t>
            </a:r>
          </a:p>
        </p:txBody>
      </p:sp>
      <p:sp>
        <p:nvSpPr>
          <p:cNvPr id="4" name="TextBox 3">
            <a:extLst>
              <a:ext uri="{FF2B5EF4-FFF2-40B4-BE49-F238E27FC236}">
                <a16:creationId xmlns:a16="http://schemas.microsoft.com/office/drawing/2014/main" id="{174F0122-B514-96BA-66FB-C2574924BCA1}"/>
              </a:ext>
            </a:extLst>
          </p:cNvPr>
          <p:cNvSpPr txBox="1"/>
          <p:nvPr/>
        </p:nvSpPr>
        <p:spPr>
          <a:xfrm>
            <a:off x="4814920" y="778114"/>
            <a:ext cx="6701344" cy="343235"/>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kern="1200" dirty="0">
                <a:latin typeface="+mn-lt"/>
                <a:ea typeface="+mn-ea"/>
                <a:cs typeface="+mn-cs"/>
              </a:rPr>
              <a:t>Cantidad de aerolíneas publicadas por manufacturero.</a:t>
            </a:r>
          </a:p>
        </p:txBody>
      </p:sp>
      <p:sp>
        <p:nvSpPr>
          <p:cNvPr id="8" name="Oval 7">
            <a:extLst>
              <a:ext uri="{FF2B5EF4-FFF2-40B4-BE49-F238E27FC236}">
                <a16:creationId xmlns:a16="http://schemas.microsoft.com/office/drawing/2014/main" id="{2950982B-3EE2-B965-1B4F-5109F2E62B60}"/>
              </a:ext>
            </a:extLst>
          </p:cNvPr>
          <p:cNvSpPr/>
          <p:nvPr/>
        </p:nvSpPr>
        <p:spPr>
          <a:xfrm>
            <a:off x="6779795" y="5278613"/>
            <a:ext cx="1299882" cy="119230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E2D2607C-1FE2-B0E9-E164-0A899AA8803E}"/>
              </a:ext>
            </a:extLst>
          </p:cNvPr>
          <p:cNvSpPr/>
          <p:nvPr/>
        </p:nvSpPr>
        <p:spPr>
          <a:xfrm>
            <a:off x="7672714" y="5278613"/>
            <a:ext cx="1299882" cy="1192306"/>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BE0E459D-080E-584F-8D31-2F8B1E1E2E35}"/>
              </a:ext>
            </a:extLst>
          </p:cNvPr>
          <p:cNvSpPr txBox="1"/>
          <p:nvPr/>
        </p:nvSpPr>
        <p:spPr>
          <a:xfrm>
            <a:off x="5790989" y="4828696"/>
            <a:ext cx="1299882" cy="369332"/>
          </a:xfrm>
          <a:prstGeom prst="rect">
            <a:avLst/>
          </a:prstGeom>
          <a:noFill/>
          <a:ln>
            <a:solidFill>
              <a:schemeClr val="tx1"/>
            </a:solidFill>
          </a:ln>
        </p:spPr>
        <p:txBody>
          <a:bodyPr wrap="square" rtlCol="0">
            <a:spAutoFit/>
          </a:bodyPr>
          <a:lstStyle/>
          <a:p>
            <a:r>
              <a:rPr lang="es-419" dirty="0"/>
              <a:t>Operativas</a:t>
            </a:r>
            <a:endParaRPr lang="en-GB" dirty="0"/>
          </a:p>
        </p:txBody>
      </p:sp>
      <p:sp>
        <p:nvSpPr>
          <p:cNvPr id="12" name="TextBox 11">
            <a:extLst>
              <a:ext uri="{FF2B5EF4-FFF2-40B4-BE49-F238E27FC236}">
                <a16:creationId xmlns:a16="http://schemas.microsoft.com/office/drawing/2014/main" id="{5E7B8892-7924-F862-A6FC-5B09D4C1DB4E}"/>
              </a:ext>
            </a:extLst>
          </p:cNvPr>
          <p:cNvSpPr txBox="1"/>
          <p:nvPr/>
        </p:nvSpPr>
        <p:spPr>
          <a:xfrm>
            <a:off x="8534189" y="4828696"/>
            <a:ext cx="1299882" cy="369332"/>
          </a:xfrm>
          <a:prstGeom prst="rect">
            <a:avLst/>
          </a:prstGeom>
          <a:noFill/>
          <a:ln>
            <a:solidFill>
              <a:schemeClr val="tx1"/>
            </a:solidFill>
          </a:ln>
        </p:spPr>
        <p:txBody>
          <a:bodyPr wrap="square" rtlCol="0">
            <a:spAutoFit/>
          </a:bodyPr>
          <a:lstStyle/>
          <a:p>
            <a:r>
              <a:rPr lang="es-419" dirty="0"/>
              <a:t>Publicadas</a:t>
            </a:r>
            <a:endParaRPr lang="en-GB" dirty="0"/>
          </a:p>
        </p:txBody>
      </p:sp>
      <p:cxnSp>
        <p:nvCxnSpPr>
          <p:cNvPr id="16" name="Straight Arrow Connector 15">
            <a:extLst>
              <a:ext uri="{FF2B5EF4-FFF2-40B4-BE49-F238E27FC236}">
                <a16:creationId xmlns:a16="http://schemas.microsoft.com/office/drawing/2014/main" id="{CCABA471-5C7E-31E3-16CF-C4160C90808F}"/>
              </a:ext>
            </a:extLst>
          </p:cNvPr>
          <p:cNvCxnSpPr>
            <a:stCxn id="11" idx="2"/>
            <a:endCxn id="8" idx="1"/>
          </p:cNvCxnSpPr>
          <p:nvPr/>
        </p:nvCxnSpPr>
        <p:spPr>
          <a:xfrm>
            <a:off x="6440930" y="5198028"/>
            <a:ext cx="529228" cy="2551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8B9D422-6CB4-8374-7F90-1664B60CF117}"/>
              </a:ext>
            </a:extLst>
          </p:cNvPr>
          <p:cNvCxnSpPr>
            <a:cxnSpLocks/>
            <a:stCxn id="12" idx="2"/>
            <a:endCxn id="10" idx="7"/>
          </p:cNvCxnSpPr>
          <p:nvPr/>
        </p:nvCxnSpPr>
        <p:spPr>
          <a:xfrm flipH="1">
            <a:off x="8782233" y="5198028"/>
            <a:ext cx="401897" cy="2551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6905C495-49A0-1E61-04F6-7281A57AB3BE}"/>
              </a:ext>
            </a:extLst>
          </p:cNvPr>
          <p:cNvSpPr/>
          <p:nvPr/>
        </p:nvSpPr>
        <p:spPr>
          <a:xfrm>
            <a:off x="5342965" y="4616824"/>
            <a:ext cx="4948517" cy="212463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7D250087-4D46-7694-775F-BB27B7154A68}"/>
              </a:ext>
            </a:extLst>
          </p:cNvPr>
          <p:cNvSpPr txBox="1"/>
          <p:nvPr/>
        </p:nvSpPr>
        <p:spPr>
          <a:xfrm>
            <a:off x="10627448" y="4644030"/>
            <a:ext cx="1299882" cy="369332"/>
          </a:xfrm>
          <a:prstGeom prst="rect">
            <a:avLst/>
          </a:prstGeom>
          <a:noFill/>
          <a:ln>
            <a:solidFill>
              <a:schemeClr val="tx1"/>
            </a:solidFill>
          </a:ln>
        </p:spPr>
        <p:txBody>
          <a:bodyPr wrap="square" rtlCol="0">
            <a:spAutoFit/>
          </a:bodyPr>
          <a:lstStyle/>
          <a:p>
            <a:r>
              <a:rPr lang="es-419" dirty="0"/>
              <a:t>Aerolíneas</a:t>
            </a:r>
            <a:endParaRPr lang="en-GB" dirty="0"/>
          </a:p>
        </p:txBody>
      </p:sp>
      <p:cxnSp>
        <p:nvCxnSpPr>
          <p:cNvPr id="25" name="Straight Arrow Connector 24">
            <a:extLst>
              <a:ext uri="{FF2B5EF4-FFF2-40B4-BE49-F238E27FC236}">
                <a16:creationId xmlns:a16="http://schemas.microsoft.com/office/drawing/2014/main" id="{DE62149E-C8C5-D4F6-FE0A-9D3DD04D331C}"/>
              </a:ext>
            </a:extLst>
          </p:cNvPr>
          <p:cNvCxnSpPr>
            <a:cxnSpLocks/>
            <a:stCxn id="24" idx="1"/>
            <a:endCxn id="23" idx="3"/>
          </p:cNvCxnSpPr>
          <p:nvPr/>
        </p:nvCxnSpPr>
        <p:spPr>
          <a:xfrm flipH="1">
            <a:off x="10291482" y="4828696"/>
            <a:ext cx="335966" cy="8504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58C0329-2B51-6A74-547F-C02F3DE34F72}"/>
              </a:ext>
            </a:extLst>
          </p:cNvPr>
          <p:cNvCxnSpPr>
            <a:cxnSpLocks/>
            <a:stCxn id="6" idx="2"/>
            <a:endCxn id="10" idx="0"/>
          </p:cNvCxnSpPr>
          <p:nvPr/>
        </p:nvCxnSpPr>
        <p:spPr>
          <a:xfrm>
            <a:off x="8216297" y="4417206"/>
            <a:ext cx="106358" cy="8614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116EB6CA-23BE-4E45-38EF-7C2A4A9B50EA}"/>
              </a:ext>
            </a:extLst>
          </p:cNvPr>
          <p:cNvPicPr>
            <a:picLocks noChangeAspect="1"/>
          </p:cNvPicPr>
          <p:nvPr/>
        </p:nvPicPr>
        <p:blipFill>
          <a:blip r:embed="rId2"/>
          <a:stretch>
            <a:fillRect/>
          </a:stretch>
        </p:blipFill>
        <p:spPr>
          <a:xfrm>
            <a:off x="4865625" y="1083836"/>
            <a:ext cx="6701343" cy="3333370"/>
          </a:xfrm>
          <a:prstGeom prst="rect">
            <a:avLst/>
          </a:prstGeom>
        </p:spPr>
      </p:pic>
    </p:spTree>
    <p:extLst>
      <p:ext uri="{BB962C8B-B14F-4D97-AF65-F5344CB8AC3E}">
        <p14:creationId xmlns:p14="http://schemas.microsoft.com/office/powerpoint/2010/main" val="442116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1: </a:t>
            </a:r>
            <a:r>
              <a:rPr lang="en-US" sz="2800" kern="1200" dirty="0" err="1">
                <a:solidFill>
                  <a:schemeClr val="tx1"/>
                </a:solidFill>
                <a:latin typeface="+mj-lt"/>
                <a:ea typeface="+mj-ea"/>
                <a:cs typeface="+mj-cs"/>
              </a:rPr>
              <a:t>Exploración</a:t>
            </a:r>
            <a:r>
              <a:rPr lang="en-US" sz="2800" kern="1200" dirty="0">
                <a:solidFill>
                  <a:schemeClr val="tx1"/>
                </a:solidFill>
                <a:latin typeface="+mj-lt"/>
                <a:ea typeface="+mj-ea"/>
                <a:cs typeface="+mj-cs"/>
              </a:rPr>
              <a:t> de </a:t>
            </a:r>
            <a:r>
              <a:rPr lang="en-US" sz="2800" kern="1200" dirty="0" err="1">
                <a:solidFill>
                  <a:schemeClr val="tx1"/>
                </a:solidFill>
                <a:latin typeface="+mj-lt"/>
                <a:ea typeface="+mj-ea"/>
                <a:cs typeface="+mj-cs"/>
              </a:rPr>
              <a:t>datos</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relevantes</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s-ES" sz="1700" dirty="0"/>
              <a:t>¿Cuáles son los manufactureros de aviones con mayor cantidad de clientes? ¿Cuál es la relación con su peso total desembarcado promedio?</a:t>
            </a:r>
          </a:p>
        </p:txBody>
      </p:sp>
      <p:sp>
        <p:nvSpPr>
          <p:cNvPr id="4" name="TextBox 3">
            <a:extLst>
              <a:ext uri="{FF2B5EF4-FFF2-40B4-BE49-F238E27FC236}">
                <a16:creationId xmlns:a16="http://schemas.microsoft.com/office/drawing/2014/main" id="{174F0122-B514-96BA-66FB-C2574924BCA1}"/>
              </a:ext>
            </a:extLst>
          </p:cNvPr>
          <p:cNvSpPr txBox="1"/>
          <p:nvPr/>
        </p:nvSpPr>
        <p:spPr>
          <a:xfrm>
            <a:off x="4817623" y="686899"/>
            <a:ext cx="6701344" cy="592535"/>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kern="1200" dirty="0">
                <a:latin typeface="+mn-lt"/>
                <a:ea typeface="+mn-ea"/>
                <a:cs typeface="+mn-cs"/>
              </a:rPr>
              <a:t>Cantidad de únicamente aerolíneas operativas por manufacturero.</a:t>
            </a:r>
          </a:p>
        </p:txBody>
      </p:sp>
      <p:pic>
        <p:nvPicPr>
          <p:cNvPr id="7" name="Picture 6">
            <a:extLst>
              <a:ext uri="{FF2B5EF4-FFF2-40B4-BE49-F238E27FC236}">
                <a16:creationId xmlns:a16="http://schemas.microsoft.com/office/drawing/2014/main" id="{D167B594-641D-779A-5055-E4875438F30E}"/>
              </a:ext>
            </a:extLst>
          </p:cNvPr>
          <p:cNvPicPr>
            <a:picLocks noChangeAspect="1"/>
          </p:cNvPicPr>
          <p:nvPr/>
        </p:nvPicPr>
        <p:blipFill rotWithShape="1">
          <a:blip r:embed="rId2"/>
          <a:srcRect l="-2" r="-599" b="49763"/>
          <a:stretch/>
        </p:blipFill>
        <p:spPr>
          <a:xfrm>
            <a:off x="4719110" y="1489299"/>
            <a:ext cx="7209451" cy="1576630"/>
          </a:xfrm>
          <a:prstGeom prst="rect">
            <a:avLst/>
          </a:prstGeom>
        </p:spPr>
      </p:pic>
      <p:sp>
        <p:nvSpPr>
          <p:cNvPr id="26" name="Freeform: Shape 25">
            <a:extLst>
              <a:ext uri="{FF2B5EF4-FFF2-40B4-BE49-F238E27FC236}">
                <a16:creationId xmlns:a16="http://schemas.microsoft.com/office/drawing/2014/main" id="{48CB28C0-21CE-7EFA-AD12-4C285E0148BB}"/>
              </a:ext>
            </a:extLst>
          </p:cNvPr>
          <p:cNvSpPr/>
          <p:nvPr/>
        </p:nvSpPr>
        <p:spPr>
          <a:xfrm>
            <a:off x="7591821" y="4642995"/>
            <a:ext cx="406963" cy="862944"/>
          </a:xfrm>
          <a:custGeom>
            <a:avLst/>
            <a:gdLst>
              <a:gd name="connsiteX0" fmla="*/ 203482 w 406963"/>
              <a:gd name="connsiteY0" fmla="*/ 0 h 862944"/>
              <a:gd name="connsiteX1" fmla="*/ 216600 w 406963"/>
              <a:gd name="connsiteY1" fmla="*/ 9928 h 862944"/>
              <a:gd name="connsiteX2" fmla="*/ 406963 w 406963"/>
              <a:gd name="connsiteY2" fmla="*/ 431472 h 862944"/>
              <a:gd name="connsiteX3" fmla="*/ 216600 w 406963"/>
              <a:gd name="connsiteY3" fmla="*/ 853016 h 862944"/>
              <a:gd name="connsiteX4" fmla="*/ 203482 w 406963"/>
              <a:gd name="connsiteY4" fmla="*/ 862944 h 862944"/>
              <a:gd name="connsiteX5" fmla="*/ 190363 w 406963"/>
              <a:gd name="connsiteY5" fmla="*/ 853016 h 862944"/>
              <a:gd name="connsiteX6" fmla="*/ 0 w 406963"/>
              <a:gd name="connsiteY6" fmla="*/ 431472 h 862944"/>
              <a:gd name="connsiteX7" fmla="*/ 190363 w 406963"/>
              <a:gd name="connsiteY7" fmla="*/ 9928 h 862944"/>
              <a:gd name="connsiteX8" fmla="*/ 203482 w 406963"/>
              <a:gd name="connsiteY8" fmla="*/ 0 h 86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963" h="862944">
                <a:moveTo>
                  <a:pt x="203482" y="0"/>
                </a:moveTo>
                <a:lnTo>
                  <a:pt x="216600" y="9928"/>
                </a:lnTo>
                <a:cubicBezTo>
                  <a:pt x="334216" y="117811"/>
                  <a:pt x="406963" y="266849"/>
                  <a:pt x="406963" y="431472"/>
                </a:cubicBezTo>
                <a:cubicBezTo>
                  <a:pt x="406963" y="596095"/>
                  <a:pt x="334216" y="745133"/>
                  <a:pt x="216600" y="853016"/>
                </a:cubicBezTo>
                <a:lnTo>
                  <a:pt x="203482" y="862944"/>
                </a:lnTo>
                <a:lnTo>
                  <a:pt x="190363" y="853016"/>
                </a:lnTo>
                <a:cubicBezTo>
                  <a:pt x="72747" y="745133"/>
                  <a:pt x="0" y="596095"/>
                  <a:pt x="0" y="431472"/>
                </a:cubicBezTo>
                <a:cubicBezTo>
                  <a:pt x="0" y="266849"/>
                  <a:pt x="72747" y="117811"/>
                  <a:pt x="190363" y="9928"/>
                </a:cubicBezTo>
                <a:lnTo>
                  <a:pt x="203482" y="0"/>
                </a:ln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5" name="Freeform: Shape 24">
            <a:extLst>
              <a:ext uri="{FF2B5EF4-FFF2-40B4-BE49-F238E27FC236}">
                <a16:creationId xmlns:a16="http://schemas.microsoft.com/office/drawing/2014/main" id="{2BC5732A-2EBF-33AB-B09C-908038228422}"/>
              </a:ext>
            </a:extLst>
          </p:cNvPr>
          <p:cNvSpPr/>
          <p:nvPr/>
        </p:nvSpPr>
        <p:spPr>
          <a:xfrm>
            <a:off x="6698902" y="4478314"/>
            <a:ext cx="1096401" cy="1192306"/>
          </a:xfrm>
          <a:custGeom>
            <a:avLst/>
            <a:gdLst>
              <a:gd name="connsiteX0" fmla="*/ 649941 w 1096401"/>
              <a:gd name="connsiteY0" fmla="*/ 0 h 1192306"/>
              <a:gd name="connsiteX1" fmla="*/ 1013329 w 1096401"/>
              <a:gd name="connsiteY1" fmla="*/ 101814 h 1192306"/>
              <a:gd name="connsiteX2" fmla="*/ 1096401 w 1096401"/>
              <a:gd name="connsiteY2" fmla="*/ 164681 h 1192306"/>
              <a:gd name="connsiteX3" fmla="*/ 1083282 w 1096401"/>
              <a:gd name="connsiteY3" fmla="*/ 174609 h 1192306"/>
              <a:gd name="connsiteX4" fmla="*/ 892919 w 1096401"/>
              <a:gd name="connsiteY4" fmla="*/ 596153 h 1192306"/>
              <a:gd name="connsiteX5" fmla="*/ 1083282 w 1096401"/>
              <a:gd name="connsiteY5" fmla="*/ 1017697 h 1192306"/>
              <a:gd name="connsiteX6" fmla="*/ 1096401 w 1096401"/>
              <a:gd name="connsiteY6" fmla="*/ 1027625 h 1192306"/>
              <a:gd name="connsiteX7" fmla="*/ 1013329 w 1096401"/>
              <a:gd name="connsiteY7" fmla="*/ 1090492 h 1192306"/>
              <a:gd name="connsiteX8" fmla="*/ 649941 w 1096401"/>
              <a:gd name="connsiteY8" fmla="*/ 1192306 h 1192306"/>
              <a:gd name="connsiteX9" fmla="*/ 0 w 1096401"/>
              <a:gd name="connsiteY9" fmla="*/ 596153 h 1192306"/>
              <a:gd name="connsiteX10" fmla="*/ 649941 w 1096401"/>
              <a:gd name="connsiteY10" fmla="*/ 0 h 119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01" h="1192306">
                <a:moveTo>
                  <a:pt x="649941" y="0"/>
                </a:moveTo>
                <a:cubicBezTo>
                  <a:pt x="784548" y="0"/>
                  <a:pt x="909598" y="37534"/>
                  <a:pt x="1013329" y="101814"/>
                </a:cubicBezTo>
                <a:lnTo>
                  <a:pt x="1096401" y="164681"/>
                </a:lnTo>
                <a:lnTo>
                  <a:pt x="1083282" y="174609"/>
                </a:lnTo>
                <a:cubicBezTo>
                  <a:pt x="965666" y="282492"/>
                  <a:pt x="892919" y="431530"/>
                  <a:pt x="892919" y="596153"/>
                </a:cubicBezTo>
                <a:cubicBezTo>
                  <a:pt x="892919" y="760776"/>
                  <a:pt x="965666" y="909814"/>
                  <a:pt x="1083282" y="1017697"/>
                </a:cubicBezTo>
                <a:lnTo>
                  <a:pt x="1096401" y="1027625"/>
                </a:lnTo>
                <a:lnTo>
                  <a:pt x="1013329" y="1090492"/>
                </a:lnTo>
                <a:cubicBezTo>
                  <a:pt x="909598" y="1154772"/>
                  <a:pt x="784548" y="1192306"/>
                  <a:pt x="649941" y="1192306"/>
                </a:cubicBezTo>
                <a:cubicBezTo>
                  <a:pt x="290988" y="1192306"/>
                  <a:pt x="0" y="925399"/>
                  <a:pt x="0" y="596153"/>
                </a:cubicBezTo>
                <a:cubicBezTo>
                  <a:pt x="0" y="266907"/>
                  <a:pt x="290988" y="0"/>
                  <a:pt x="649941" y="0"/>
                </a:cubicBezTo>
                <a:close/>
              </a:path>
            </a:pathLst>
          </a:cu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4" name="Freeform: Shape 23">
            <a:extLst>
              <a:ext uri="{FF2B5EF4-FFF2-40B4-BE49-F238E27FC236}">
                <a16:creationId xmlns:a16="http://schemas.microsoft.com/office/drawing/2014/main" id="{B1E4FA08-8CC1-D558-23F6-4518124E7EE6}"/>
              </a:ext>
            </a:extLst>
          </p:cNvPr>
          <p:cNvSpPr/>
          <p:nvPr/>
        </p:nvSpPr>
        <p:spPr>
          <a:xfrm>
            <a:off x="7795302" y="4478314"/>
            <a:ext cx="1096400" cy="1192306"/>
          </a:xfrm>
          <a:custGeom>
            <a:avLst/>
            <a:gdLst>
              <a:gd name="connsiteX0" fmla="*/ 446459 w 1096400"/>
              <a:gd name="connsiteY0" fmla="*/ 0 h 1192306"/>
              <a:gd name="connsiteX1" fmla="*/ 1096400 w 1096400"/>
              <a:gd name="connsiteY1" fmla="*/ 596153 h 1192306"/>
              <a:gd name="connsiteX2" fmla="*/ 446459 w 1096400"/>
              <a:gd name="connsiteY2" fmla="*/ 1192306 h 1192306"/>
              <a:gd name="connsiteX3" fmla="*/ 83071 w 1096400"/>
              <a:gd name="connsiteY3" fmla="*/ 1090492 h 1192306"/>
              <a:gd name="connsiteX4" fmla="*/ 0 w 1096400"/>
              <a:gd name="connsiteY4" fmla="*/ 1027625 h 1192306"/>
              <a:gd name="connsiteX5" fmla="*/ 13118 w 1096400"/>
              <a:gd name="connsiteY5" fmla="*/ 1017697 h 1192306"/>
              <a:gd name="connsiteX6" fmla="*/ 203481 w 1096400"/>
              <a:gd name="connsiteY6" fmla="*/ 596153 h 1192306"/>
              <a:gd name="connsiteX7" fmla="*/ 13118 w 1096400"/>
              <a:gd name="connsiteY7" fmla="*/ 174609 h 1192306"/>
              <a:gd name="connsiteX8" fmla="*/ 0 w 1096400"/>
              <a:gd name="connsiteY8" fmla="*/ 164681 h 1192306"/>
              <a:gd name="connsiteX9" fmla="*/ 83071 w 1096400"/>
              <a:gd name="connsiteY9" fmla="*/ 101814 h 1192306"/>
              <a:gd name="connsiteX10" fmla="*/ 446459 w 1096400"/>
              <a:gd name="connsiteY10" fmla="*/ 0 h 119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00" h="1192306">
                <a:moveTo>
                  <a:pt x="446459" y="0"/>
                </a:moveTo>
                <a:cubicBezTo>
                  <a:pt x="805412" y="0"/>
                  <a:pt x="1096400" y="266907"/>
                  <a:pt x="1096400" y="596153"/>
                </a:cubicBezTo>
                <a:cubicBezTo>
                  <a:pt x="1096400" y="925399"/>
                  <a:pt x="805412" y="1192306"/>
                  <a:pt x="446459" y="1192306"/>
                </a:cubicBezTo>
                <a:cubicBezTo>
                  <a:pt x="311852" y="1192306"/>
                  <a:pt x="186802" y="1154772"/>
                  <a:pt x="83071" y="1090492"/>
                </a:cubicBezTo>
                <a:lnTo>
                  <a:pt x="0" y="1027625"/>
                </a:lnTo>
                <a:lnTo>
                  <a:pt x="13118" y="1017697"/>
                </a:lnTo>
                <a:cubicBezTo>
                  <a:pt x="130734" y="909814"/>
                  <a:pt x="203481" y="760776"/>
                  <a:pt x="203481" y="596153"/>
                </a:cubicBezTo>
                <a:cubicBezTo>
                  <a:pt x="203481" y="431530"/>
                  <a:pt x="130734" y="282492"/>
                  <a:pt x="13118" y="174609"/>
                </a:cubicBezTo>
                <a:lnTo>
                  <a:pt x="0" y="164681"/>
                </a:lnTo>
                <a:lnTo>
                  <a:pt x="83071" y="101814"/>
                </a:lnTo>
                <a:cubicBezTo>
                  <a:pt x="186802" y="37534"/>
                  <a:pt x="311852" y="0"/>
                  <a:pt x="446459" y="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0" name="TextBox 9">
            <a:extLst>
              <a:ext uri="{FF2B5EF4-FFF2-40B4-BE49-F238E27FC236}">
                <a16:creationId xmlns:a16="http://schemas.microsoft.com/office/drawing/2014/main" id="{AAE3A84A-6F8C-735B-7C76-F01CB3FD9CB3}"/>
              </a:ext>
            </a:extLst>
          </p:cNvPr>
          <p:cNvSpPr txBox="1"/>
          <p:nvPr/>
        </p:nvSpPr>
        <p:spPr>
          <a:xfrm>
            <a:off x="5710095" y="4028397"/>
            <a:ext cx="1299882" cy="369332"/>
          </a:xfrm>
          <a:prstGeom prst="rect">
            <a:avLst/>
          </a:prstGeom>
          <a:noFill/>
          <a:ln>
            <a:solidFill>
              <a:schemeClr val="tx1"/>
            </a:solidFill>
          </a:ln>
        </p:spPr>
        <p:txBody>
          <a:bodyPr wrap="square" rtlCol="0">
            <a:spAutoFit/>
          </a:bodyPr>
          <a:lstStyle/>
          <a:p>
            <a:r>
              <a:rPr lang="es-419" dirty="0"/>
              <a:t>Operativas</a:t>
            </a:r>
            <a:endParaRPr lang="en-GB" dirty="0"/>
          </a:p>
        </p:txBody>
      </p:sp>
      <p:sp>
        <p:nvSpPr>
          <p:cNvPr id="11" name="TextBox 10">
            <a:extLst>
              <a:ext uri="{FF2B5EF4-FFF2-40B4-BE49-F238E27FC236}">
                <a16:creationId xmlns:a16="http://schemas.microsoft.com/office/drawing/2014/main" id="{8120DC50-93D0-969C-94A7-332AF44315B0}"/>
              </a:ext>
            </a:extLst>
          </p:cNvPr>
          <p:cNvSpPr txBox="1"/>
          <p:nvPr/>
        </p:nvSpPr>
        <p:spPr>
          <a:xfrm>
            <a:off x="8453295" y="4028397"/>
            <a:ext cx="1299882" cy="369332"/>
          </a:xfrm>
          <a:prstGeom prst="rect">
            <a:avLst/>
          </a:prstGeom>
          <a:noFill/>
          <a:ln>
            <a:solidFill>
              <a:schemeClr val="tx1"/>
            </a:solidFill>
          </a:ln>
        </p:spPr>
        <p:txBody>
          <a:bodyPr wrap="square" rtlCol="0">
            <a:spAutoFit/>
          </a:bodyPr>
          <a:lstStyle/>
          <a:p>
            <a:r>
              <a:rPr lang="es-419" dirty="0"/>
              <a:t>Publicadas</a:t>
            </a:r>
            <a:endParaRPr lang="en-GB" dirty="0"/>
          </a:p>
        </p:txBody>
      </p:sp>
      <p:cxnSp>
        <p:nvCxnSpPr>
          <p:cNvPr id="12" name="Straight Arrow Connector 11">
            <a:extLst>
              <a:ext uri="{FF2B5EF4-FFF2-40B4-BE49-F238E27FC236}">
                <a16:creationId xmlns:a16="http://schemas.microsoft.com/office/drawing/2014/main" id="{F3D5B1CC-B016-E5D9-7874-AED16183A300}"/>
              </a:ext>
            </a:extLst>
          </p:cNvPr>
          <p:cNvCxnSpPr>
            <a:stCxn id="10" idx="2"/>
          </p:cNvCxnSpPr>
          <p:nvPr/>
        </p:nvCxnSpPr>
        <p:spPr>
          <a:xfrm>
            <a:off x="6360036" y="4397729"/>
            <a:ext cx="529228" cy="2551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295DCB4-5E64-B815-B189-051727C2D81F}"/>
              </a:ext>
            </a:extLst>
          </p:cNvPr>
          <p:cNvCxnSpPr>
            <a:cxnSpLocks/>
            <a:stCxn id="11" idx="2"/>
          </p:cNvCxnSpPr>
          <p:nvPr/>
        </p:nvCxnSpPr>
        <p:spPr>
          <a:xfrm flipH="1">
            <a:off x="8701339" y="4397729"/>
            <a:ext cx="401897" cy="2551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BD17DD9E-08AC-3A6A-4226-C5B29D2038AF}"/>
              </a:ext>
            </a:extLst>
          </p:cNvPr>
          <p:cNvSpPr/>
          <p:nvPr/>
        </p:nvSpPr>
        <p:spPr>
          <a:xfrm>
            <a:off x="5262071" y="3816525"/>
            <a:ext cx="4948517" cy="212463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C2404BD3-B836-C41D-F829-F24253D7C054}"/>
              </a:ext>
            </a:extLst>
          </p:cNvPr>
          <p:cNvSpPr txBox="1"/>
          <p:nvPr/>
        </p:nvSpPr>
        <p:spPr>
          <a:xfrm>
            <a:off x="10546554" y="3843731"/>
            <a:ext cx="1299882" cy="369332"/>
          </a:xfrm>
          <a:prstGeom prst="rect">
            <a:avLst/>
          </a:prstGeom>
          <a:noFill/>
          <a:ln>
            <a:solidFill>
              <a:schemeClr val="tx1"/>
            </a:solidFill>
          </a:ln>
        </p:spPr>
        <p:txBody>
          <a:bodyPr wrap="square" rtlCol="0">
            <a:spAutoFit/>
          </a:bodyPr>
          <a:lstStyle/>
          <a:p>
            <a:r>
              <a:rPr lang="es-419" dirty="0"/>
              <a:t>Aerolíneas</a:t>
            </a:r>
            <a:endParaRPr lang="en-GB" dirty="0"/>
          </a:p>
        </p:txBody>
      </p:sp>
      <p:cxnSp>
        <p:nvCxnSpPr>
          <p:cNvPr id="20" name="Straight Arrow Connector 19">
            <a:extLst>
              <a:ext uri="{FF2B5EF4-FFF2-40B4-BE49-F238E27FC236}">
                <a16:creationId xmlns:a16="http://schemas.microsoft.com/office/drawing/2014/main" id="{C00EFDB7-CF05-F55A-E024-0717C124582E}"/>
              </a:ext>
            </a:extLst>
          </p:cNvPr>
          <p:cNvCxnSpPr>
            <a:cxnSpLocks/>
            <a:stCxn id="18" idx="1"/>
            <a:endCxn id="16" idx="3"/>
          </p:cNvCxnSpPr>
          <p:nvPr/>
        </p:nvCxnSpPr>
        <p:spPr>
          <a:xfrm flipH="1">
            <a:off x="10210588" y="4028397"/>
            <a:ext cx="335966" cy="8504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3CD1380E-61D8-1C56-5728-95479B7BCE12}"/>
              </a:ext>
            </a:extLst>
          </p:cNvPr>
          <p:cNvCxnSpPr>
            <a:cxnSpLocks/>
            <a:stCxn id="7" idx="2"/>
          </p:cNvCxnSpPr>
          <p:nvPr/>
        </p:nvCxnSpPr>
        <p:spPr>
          <a:xfrm flipH="1">
            <a:off x="7370626" y="3065929"/>
            <a:ext cx="953210" cy="12958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6532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1" name="Slide Background">
            <a:extLst>
              <a:ext uri="{FF2B5EF4-FFF2-40B4-BE49-F238E27FC236}">
                <a16:creationId xmlns:a16="http://schemas.microsoft.com/office/drawing/2014/main" id="{FE1EC756-41E9-4FD6-AD48-EF46A2813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52" name="Rectangle 1051">
            <a:extLst>
              <a:ext uri="{FF2B5EF4-FFF2-40B4-BE49-F238E27FC236}">
                <a16:creationId xmlns:a16="http://schemas.microsoft.com/office/drawing/2014/main" id="{E66F6371-9EA5-9354-29DC-1D07B921F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A2C2180-51B9-D205-26FD-E5CFC7A4036D}"/>
              </a:ext>
            </a:extLst>
          </p:cNvPr>
          <p:cNvSpPr>
            <a:spLocks noGrp="1"/>
          </p:cNvSpPr>
          <p:nvPr>
            <p:ph type="title"/>
          </p:nvPr>
        </p:nvSpPr>
        <p:spPr>
          <a:xfrm>
            <a:off x="761995" y="307447"/>
            <a:ext cx="10693884" cy="1109932"/>
          </a:xfrm>
        </p:spPr>
        <p:txBody>
          <a:bodyPr vert="horz" lIns="91440" tIns="45720" rIns="91440" bIns="45720" rtlCol="0" anchor="ctr">
            <a:normAutofit/>
          </a:bodyPr>
          <a:lstStyle/>
          <a:p>
            <a:r>
              <a:rPr lang="en-US" sz="4000" kern="1200">
                <a:solidFill>
                  <a:schemeClr val="tx1"/>
                </a:solidFill>
                <a:latin typeface="+mj-lt"/>
                <a:ea typeface="+mj-ea"/>
                <a:cs typeface="+mj-cs"/>
              </a:rPr>
              <a:t>Herramientas Utilizadas</a:t>
            </a:r>
          </a:p>
        </p:txBody>
      </p:sp>
      <p:sp>
        <p:nvSpPr>
          <p:cNvPr id="6" name="TextBox 5">
            <a:extLst>
              <a:ext uri="{FF2B5EF4-FFF2-40B4-BE49-F238E27FC236}">
                <a16:creationId xmlns:a16="http://schemas.microsoft.com/office/drawing/2014/main" id="{D8FFE7CC-1D32-965B-C0FA-10D61CBB5EA6}"/>
              </a:ext>
            </a:extLst>
          </p:cNvPr>
          <p:cNvSpPr txBox="1"/>
          <p:nvPr/>
        </p:nvSpPr>
        <p:spPr>
          <a:xfrm>
            <a:off x="7190509" y="2357888"/>
            <a:ext cx="4265370" cy="390263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s-419" sz="1600" dirty="0"/>
              <a:t>En este proyecto se utilizó </a:t>
            </a:r>
            <a:r>
              <a:rPr lang="es-419" sz="1600" dirty="0" err="1"/>
              <a:t>Jupyter</a:t>
            </a:r>
            <a:r>
              <a:rPr lang="es-419" sz="1600" dirty="0"/>
              <a:t> Notebook para poder realizar un análisis de los datos de forma estructurada mediante el lenguaje de programación Python apoyado con la librería Pandas que permite la importación de varios tipos de archivos y el manejo de </a:t>
            </a:r>
            <a:r>
              <a:rPr lang="es-419" sz="1600" dirty="0" err="1"/>
              <a:t>DataFrames</a:t>
            </a:r>
            <a:r>
              <a:rPr lang="es-419" sz="1600" dirty="0"/>
              <a:t>, </a:t>
            </a:r>
            <a:r>
              <a:rPr lang="es-419" sz="1600" dirty="0" err="1"/>
              <a:t>Pysqldf</a:t>
            </a:r>
            <a:r>
              <a:rPr lang="es-419" sz="1600" dirty="0"/>
              <a:t> que brinda una opción de gestionar </a:t>
            </a:r>
            <a:r>
              <a:rPr lang="es-419" sz="1600" dirty="0" err="1"/>
              <a:t>DataFrames</a:t>
            </a:r>
            <a:r>
              <a:rPr lang="es-419" sz="1600" dirty="0"/>
              <a:t> por medio de SQL, </a:t>
            </a:r>
            <a:r>
              <a:rPr lang="es-419" sz="1600" dirty="0" err="1"/>
              <a:t>Matplotlib</a:t>
            </a:r>
            <a:r>
              <a:rPr lang="es-419" sz="1600" dirty="0"/>
              <a:t> que es una biblioteca de trazado y proporciona una API orientada a objetos para incrustar gráficos en aplicaciones que utilizan kits de herramientas GUI de uso general, </a:t>
            </a:r>
            <a:r>
              <a:rPr lang="es-419" sz="1600" dirty="0" err="1"/>
              <a:t>Seaborn</a:t>
            </a:r>
            <a:r>
              <a:rPr lang="es-419" sz="1600" dirty="0"/>
              <a:t> que ayuda con la visualización de datos y </a:t>
            </a:r>
            <a:r>
              <a:rPr lang="es-419" sz="1600" dirty="0" err="1"/>
              <a:t>Geopy</a:t>
            </a:r>
            <a:r>
              <a:rPr lang="es-419" sz="1600" dirty="0"/>
              <a:t> que provee acceso a servicios web de </a:t>
            </a:r>
            <a:r>
              <a:rPr lang="es-419" sz="1600" dirty="0" err="1"/>
              <a:t>geocodificación</a:t>
            </a:r>
            <a:r>
              <a:rPr lang="es-419" sz="1600" dirty="0"/>
              <a:t>. Adicionalmente, se utilizó </a:t>
            </a:r>
            <a:r>
              <a:rPr lang="es-419" sz="1600" dirty="0" err="1"/>
              <a:t>Power</a:t>
            </a:r>
            <a:r>
              <a:rPr lang="es-419" sz="1600" dirty="0"/>
              <a:t> BI para la transformación de datos y elaboración de reportes dinámicos.</a:t>
            </a:r>
          </a:p>
        </p:txBody>
      </p:sp>
      <p:pic>
        <p:nvPicPr>
          <p:cNvPr id="1028" name="Picture 4" descr="python logo - Python Logo">
            <a:extLst>
              <a:ext uri="{FF2B5EF4-FFF2-40B4-BE49-F238E27FC236}">
                <a16:creationId xmlns:a16="http://schemas.microsoft.com/office/drawing/2014/main" id="{BA6F9EF3-017D-8FE4-51DD-6B5F43E6F9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945" y="3748597"/>
            <a:ext cx="877525" cy="975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ndas (software) - Wikipedia">
            <a:extLst>
              <a:ext uri="{FF2B5EF4-FFF2-40B4-BE49-F238E27FC236}">
                <a16:creationId xmlns:a16="http://schemas.microsoft.com/office/drawing/2014/main" id="{D368661C-AE7B-0961-90B8-E308EB8D0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5872" y="3695362"/>
            <a:ext cx="1196822" cy="4848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Qué es el SQL y por qué hacer estos 5 cursos gratuitos? - Desafío Latam">
            <a:extLst>
              <a:ext uri="{FF2B5EF4-FFF2-40B4-BE49-F238E27FC236}">
                <a16:creationId xmlns:a16="http://schemas.microsoft.com/office/drawing/2014/main" id="{6AABFB64-036E-2839-D77F-990B1D9F6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4801" y="3693680"/>
            <a:ext cx="1129773" cy="59313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utorial de matplotlib | Interactive Chaos">
            <a:extLst>
              <a:ext uri="{FF2B5EF4-FFF2-40B4-BE49-F238E27FC236}">
                <a16:creationId xmlns:a16="http://schemas.microsoft.com/office/drawing/2014/main" id="{6A6A712D-495E-3C13-08FB-82016C3282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6681" y="3530403"/>
            <a:ext cx="1174396" cy="5871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itHub - mwaskom/seaborn: Statistical data visualization in Python">
            <a:extLst>
              <a:ext uri="{FF2B5EF4-FFF2-40B4-BE49-F238E27FC236}">
                <a16:creationId xmlns:a16="http://schemas.microsoft.com/office/drawing/2014/main" id="{8E3760A0-6AC6-3E00-5EA6-4886AA6B21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6681" y="4271728"/>
            <a:ext cx="1129773" cy="56488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Welcome to GeoPy's documentation! — GeoPy 2.4.1 documentation">
            <a:extLst>
              <a:ext uri="{FF2B5EF4-FFF2-40B4-BE49-F238E27FC236}">
                <a16:creationId xmlns:a16="http://schemas.microsoft.com/office/drawing/2014/main" id="{DEC410E5-FA67-D9B5-341E-1FE9BFE5D1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5503" y="4271728"/>
            <a:ext cx="1377561" cy="68913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What is Power BI? - Beginner's Guide to Power BI | DataCamp">
            <a:extLst>
              <a:ext uri="{FF2B5EF4-FFF2-40B4-BE49-F238E27FC236}">
                <a16:creationId xmlns:a16="http://schemas.microsoft.com/office/drawing/2014/main" id="{C11263DD-A9FB-46EC-6561-CD38A2B76C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122" y="3748597"/>
            <a:ext cx="651361" cy="64170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royecto Jupyter - Wikipedia, la enciclopedia libre">
            <a:extLst>
              <a:ext uri="{FF2B5EF4-FFF2-40B4-BE49-F238E27FC236}">
                <a16:creationId xmlns:a16="http://schemas.microsoft.com/office/drawing/2014/main" id="{C3370CA5-CAE1-9FAF-53E7-81D38BD8EA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47141" y="4461037"/>
            <a:ext cx="515462" cy="597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7057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1: </a:t>
            </a:r>
            <a:r>
              <a:rPr lang="en-US" sz="2800" kern="1200" dirty="0" err="1">
                <a:solidFill>
                  <a:schemeClr val="tx1"/>
                </a:solidFill>
                <a:latin typeface="+mj-lt"/>
                <a:ea typeface="+mj-ea"/>
                <a:cs typeface="+mj-cs"/>
              </a:rPr>
              <a:t>Exploración</a:t>
            </a:r>
            <a:r>
              <a:rPr lang="en-US" sz="2800" kern="1200" dirty="0">
                <a:solidFill>
                  <a:schemeClr val="tx1"/>
                </a:solidFill>
                <a:latin typeface="+mj-lt"/>
                <a:ea typeface="+mj-ea"/>
                <a:cs typeface="+mj-cs"/>
              </a:rPr>
              <a:t> de </a:t>
            </a:r>
            <a:r>
              <a:rPr lang="en-US" sz="2800" kern="1200" dirty="0" err="1">
                <a:solidFill>
                  <a:schemeClr val="tx1"/>
                </a:solidFill>
                <a:latin typeface="+mj-lt"/>
                <a:ea typeface="+mj-ea"/>
                <a:cs typeface="+mj-cs"/>
              </a:rPr>
              <a:t>datos</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relevantes</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s-ES" sz="1700" dirty="0"/>
              <a:t>¿Cuáles son los manufactureros de aviones con mayor cantidad de clientes? ¿Cuál es la relación con su peso total desembarcado promedio?</a:t>
            </a:r>
          </a:p>
        </p:txBody>
      </p:sp>
      <p:sp>
        <p:nvSpPr>
          <p:cNvPr id="4" name="TextBox 3">
            <a:extLst>
              <a:ext uri="{FF2B5EF4-FFF2-40B4-BE49-F238E27FC236}">
                <a16:creationId xmlns:a16="http://schemas.microsoft.com/office/drawing/2014/main" id="{174F0122-B514-96BA-66FB-C2574924BCA1}"/>
              </a:ext>
            </a:extLst>
          </p:cNvPr>
          <p:cNvSpPr txBox="1"/>
          <p:nvPr/>
        </p:nvSpPr>
        <p:spPr>
          <a:xfrm>
            <a:off x="4817623" y="686899"/>
            <a:ext cx="6701344" cy="592535"/>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kern="1200" dirty="0">
                <a:latin typeface="+mn-lt"/>
                <a:ea typeface="+mn-ea"/>
                <a:cs typeface="+mn-cs"/>
              </a:rPr>
              <a:t>Cantidad de únicamente aerolíneas publicadas por manufacturero.</a:t>
            </a:r>
          </a:p>
        </p:txBody>
      </p:sp>
      <p:pic>
        <p:nvPicPr>
          <p:cNvPr id="7" name="Picture 6">
            <a:extLst>
              <a:ext uri="{FF2B5EF4-FFF2-40B4-BE49-F238E27FC236}">
                <a16:creationId xmlns:a16="http://schemas.microsoft.com/office/drawing/2014/main" id="{D167B594-641D-779A-5055-E4875438F30E}"/>
              </a:ext>
            </a:extLst>
          </p:cNvPr>
          <p:cNvPicPr>
            <a:picLocks noChangeAspect="1"/>
          </p:cNvPicPr>
          <p:nvPr/>
        </p:nvPicPr>
        <p:blipFill rotWithShape="1">
          <a:blip r:embed="rId2"/>
          <a:srcRect l="206" t="49058" r="340" b="705"/>
          <a:stretch/>
        </p:blipFill>
        <p:spPr>
          <a:xfrm>
            <a:off x="4719111" y="1489299"/>
            <a:ext cx="7127326" cy="1576630"/>
          </a:xfrm>
          <a:prstGeom prst="rect">
            <a:avLst/>
          </a:prstGeom>
        </p:spPr>
      </p:pic>
      <p:sp>
        <p:nvSpPr>
          <p:cNvPr id="26" name="Freeform: Shape 25">
            <a:extLst>
              <a:ext uri="{FF2B5EF4-FFF2-40B4-BE49-F238E27FC236}">
                <a16:creationId xmlns:a16="http://schemas.microsoft.com/office/drawing/2014/main" id="{48CB28C0-21CE-7EFA-AD12-4C285E0148BB}"/>
              </a:ext>
            </a:extLst>
          </p:cNvPr>
          <p:cNvSpPr/>
          <p:nvPr/>
        </p:nvSpPr>
        <p:spPr>
          <a:xfrm>
            <a:off x="7591821" y="4642995"/>
            <a:ext cx="406963" cy="862944"/>
          </a:xfrm>
          <a:custGeom>
            <a:avLst/>
            <a:gdLst>
              <a:gd name="connsiteX0" fmla="*/ 203482 w 406963"/>
              <a:gd name="connsiteY0" fmla="*/ 0 h 862944"/>
              <a:gd name="connsiteX1" fmla="*/ 216600 w 406963"/>
              <a:gd name="connsiteY1" fmla="*/ 9928 h 862944"/>
              <a:gd name="connsiteX2" fmla="*/ 406963 w 406963"/>
              <a:gd name="connsiteY2" fmla="*/ 431472 h 862944"/>
              <a:gd name="connsiteX3" fmla="*/ 216600 w 406963"/>
              <a:gd name="connsiteY3" fmla="*/ 853016 h 862944"/>
              <a:gd name="connsiteX4" fmla="*/ 203482 w 406963"/>
              <a:gd name="connsiteY4" fmla="*/ 862944 h 862944"/>
              <a:gd name="connsiteX5" fmla="*/ 190363 w 406963"/>
              <a:gd name="connsiteY5" fmla="*/ 853016 h 862944"/>
              <a:gd name="connsiteX6" fmla="*/ 0 w 406963"/>
              <a:gd name="connsiteY6" fmla="*/ 431472 h 862944"/>
              <a:gd name="connsiteX7" fmla="*/ 190363 w 406963"/>
              <a:gd name="connsiteY7" fmla="*/ 9928 h 862944"/>
              <a:gd name="connsiteX8" fmla="*/ 203482 w 406963"/>
              <a:gd name="connsiteY8" fmla="*/ 0 h 86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963" h="862944">
                <a:moveTo>
                  <a:pt x="203482" y="0"/>
                </a:moveTo>
                <a:lnTo>
                  <a:pt x="216600" y="9928"/>
                </a:lnTo>
                <a:cubicBezTo>
                  <a:pt x="334216" y="117811"/>
                  <a:pt x="406963" y="266849"/>
                  <a:pt x="406963" y="431472"/>
                </a:cubicBezTo>
                <a:cubicBezTo>
                  <a:pt x="406963" y="596095"/>
                  <a:pt x="334216" y="745133"/>
                  <a:pt x="216600" y="853016"/>
                </a:cubicBezTo>
                <a:lnTo>
                  <a:pt x="203482" y="862944"/>
                </a:lnTo>
                <a:lnTo>
                  <a:pt x="190363" y="853016"/>
                </a:lnTo>
                <a:cubicBezTo>
                  <a:pt x="72747" y="745133"/>
                  <a:pt x="0" y="596095"/>
                  <a:pt x="0" y="431472"/>
                </a:cubicBezTo>
                <a:cubicBezTo>
                  <a:pt x="0" y="266849"/>
                  <a:pt x="72747" y="117811"/>
                  <a:pt x="190363" y="9928"/>
                </a:cubicBezTo>
                <a:lnTo>
                  <a:pt x="203482" y="0"/>
                </a:ln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5" name="Freeform: Shape 24">
            <a:extLst>
              <a:ext uri="{FF2B5EF4-FFF2-40B4-BE49-F238E27FC236}">
                <a16:creationId xmlns:a16="http://schemas.microsoft.com/office/drawing/2014/main" id="{2BC5732A-2EBF-33AB-B09C-908038228422}"/>
              </a:ext>
            </a:extLst>
          </p:cNvPr>
          <p:cNvSpPr/>
          <p:nvPr/>
        </p:nvSpPr>
        <p:spPr>
          <a:xfrm>
            <a:off x="6698902" y="4478314"/>
            <a:ext cx="1096401" cy="1192306"/>
          </a:xfrm>
          <a:custGeom>
            <a:avLst/>
            <a:gdLst>
              <a:gd name="connsiteX0" fmla="*/ 649941 w 1096401"/>
              <a:gd name="connsiteY0" fmla="*/ 0 h 1192306"/>
              <a:gd name="connsiteX1" fmla="*/ 1013329 w 1096401"/>
              <a:gd name="connsiteY1" fmla="*/ 101814 h 1192306"/>
              <a:gd name="connsiteX2" fmla="*/ 1096401 w 1096401"/>
              <a:gd name="connsiteY2" fmla="*/ 164681 h 1192306"/>
              <a:gd name="connsiteX3" fmla="*/ 1083282 w 1096401"/>
              <a:gd name="connsiteY3" fmla="*/ 174609 h 1192306"/>
              <a:gd name="connsiteX4" fmla="*/ 892919 w 1096401"/>
              <a:gd name="connsiteY4" fmla="*/ 596153 h 1192306"/>
              <a:gd name="connsiteX5" fmla="*/ 1083282 w 1096401"/>
              <a:gd name="connsiteY5" fmla="*/ 1017697 h 1192306"/>
              <a:gd name="connsiteX6" fmla="*/ 1096401 w 1096401"/>
              <a:gd name="connsiteY6" fmla="*/ 1027625 h 1192306"/>
              <a:gd name="connsiteX7" fmla="*/ 1013329 w 1096401"/>
              <a:gd name="connsiteY7" fmla="*/ 1090492 h 1192306"/>
              <a:gd name="connsiteX8" fmla="*/ 649941 w 1096401"/>
              <a:gd name="connsiteY8" fmla="*/ 1192306 h 1192306"/>
              <a:gd name="connsiteX9" fmla="*/ 0 w 1096401"/>
              <a:gd name="connsiteY9" fmla="*/ 596153 h 1192306"/>
              <a:gd name="connsiteX10" fmla="*/ 649941 w 1096401"/>
              <a:gd name="connsiteY10" fmla="*/ 0 h 119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01" h="1192306">
                <a:moveTo>
                  <a:pt x="649941" y="0"/>
                </a:moveTo>
                <a:cubicBezTo>
                  <a:pt x="784548" y="0"/>
                  <a:pt x="909598" y="37534"/>
                  <a:pt x="1013329" y="101814"/>
                </a:cubicBezTo>
                <a:lnTo>
                  <a:pt x="1096401" y="164681"/>
                </a:lnTo>
                <a:lnTo>
                  <a:pt x="1083282" y="174609"/>
                </a:lnTo>
                <a:cubicBezTo>
                  <a:pt x="965666" y="282492"/>
                  <a:pt x="892919" y="431530"/>
                  <a:pt x="892919" y="596153"/>
                </a:cubicBezTo>
                <a:cubicBezTo>
                  <a:pt x="892919" y="760776"/>
                  <a:pt x="965666" y="909814"/>
                  <a:pt x="1083282" y="1017697"/>
                </a:cubicBezTo>
                <a:lnTo>
                  <a:pt x="1096401" y="1027625"/>
                </a:lnTo>
                <a:lnTo>
                  <a:pt x="1013329" y="1090492"/>
                </a:lnTo>
                <a:cubicBezTo>
                  <a:pt x="909598" y="1154772"/>
                  <a:pt x="784548" y="1192306"/>
                  <a:pt x="649941" y="1192306"/>
                </a:cubicBezTo>
                <a:cubicBezTo>
                  <a:pt x="290988" y="1192306"/>
                  <a:pt x="0" y="925399"/>
                  <a:pt x="0" y="596153"/>
                </a:cubicBezTo>
                <a:cubicBezTo>
                  <a:pt x="0" y="266907"/>
                  <a:pt x="290988" y="0"/>
                  <a:pt x="649941" y="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4" name="Freeform: Shape 23">
            <a:extLst>
              <a:ext uri="{FF2B5EF4-FFF2-40B4-BE49-F238E27FC236}">
                <a16:creationId xmlns:a16="http://schemas.microsoft.com/office/drawing/2014/main" id="{B1E4FA08-8CC1-D558-23F6-4518124E7EE6}"/>
              </a:ext>
            </a:extLst>
          </p:cNvPr>
          <p:cNvSpPr/>
          <p:nvPr/>
        </p:nvSpPr>
        <p:spPr>
          <a:xfrm>
            <a:off x="7795302" y="4478314"/>
            <a:ext cx="1096400" cy="1192306"/>
          </a:xfrm>
          <a:custGeom>
            <a:avLst/>
            <a:gdLst>
              <a:gd name="connsiteX0" fmla="*/ 446459 w 1096400"/>
              <a:gd name="connsiteY0" fmla="*/ 0 h 1192306"/>
              <a:gd name="connsiteX1" fmla="*/ 1096400 w 1096400"/>
              <a:gd name="connsiteY1" fmla="*/ 596153 h 1192306"/>
              <a:gd name="connsiteX2" fmla="*/ 446459 w 1096400"/>
              <a:gd name="connsiteY2" fmla="*/ 1192306 h 1192306"/>
              <a:gd name="connsiteX3" fmla="*/ 83071 w 1096400"/>
              <a:gd name="connsiteY3" fmla="*/ 1090492 h 1192306"/>
              <a:gd name="connsiteX4" fmla="*/ 0 w 1096400"/>
              <a:gd name="connsiteY4" fmla="*/ 1027625 h 1192306"/>
              <a:gd name="connsiteX5" fmla="*/ 13118 w 1096400"/>
              <a:gd name="connsiteY5" fmla="*/ 1017697 h 1192306"/>
              <a:gd name="connsiteX6" fmla="*/ 203481 w 1096400"/>
              <a:gd name="connsiteY6" fmla="*/ 596153 h 1192306"/>
              <a:gd name="connsiteX7" fmla="*/ 13118 w 1096400"/>
              <a:gd name="connsiteY7" fmla="*/ 174609 h 1192306"/>
              <a:gd name="connsiteX8" fmla="*/ 0 w 1096400"/>
              <a:gd name="connsiteY8" fmla="*/ 164681 h 1192306"/>
              <a:gd name="connsiteX9" fmla="*/ 83071 w 1096400"/>
              <a:gd name="connsiteY9" fmla="*/ 101814 h 1192306"/>
              <a:gd name="connsiteX10" fmla="*/ 446459 w 1096400"/>
              <a:gd name="connsiteY10" fmla="*/ 0 h 119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00" h="1192306">
                <a:moveTo>
                  <a:pt x="446459" y="0"/>
                </a:moveTo>
                <a:cubicBezTo>
                  <a:pt x="805412" y="0"/>
                  <a:pt x="1096400" y="266907"/>
                  <a:pt x="1096400" y="596153"/>
                </a:cubicBezTo>
                <a:cubicBezTo>
                  <a:pt x="1096400" y="925399"/>
                  <a:pt x="805412" y="1192306"/>
                  <a:pt x="446459" y="1192306"/>
                </a:cubicBezTo>
                <a:cubicBezTo>
                  <a:pt x="311852" y="1192306"/>
                  <a:pt x="186802" y="1154772"/>
                  <a:pt x="83071" y="1090492"/>
                </a:cubicBezTo>
                <a:lnTo>
                  <a:pt x="0" y="1027625"/>
                </a:lnTo>
                <a:lnTo>
                  <a:pt x="13118" y="1017697"/>
                </a:lnTo>
                <a:cubicBezTo>
                  <a:pt x="130734" y="909814"/>
                  <a:pt x="203481" y="760776"/>
                  <a:pt x="203481" y="596153"/>
                </a:cubicBezTo>
                <a:cubicBezTo>
                  <a:pt x="203481" y="431530"/>
                  <a:pt x="130734" y="282492"/>
                  <a:pt x="13118" y="174609"/>
                </a:cubicBezTo>
                <a:lnTo>
                  <a:pt x="0" y="164681"/>
                </a:lnTo>
                <a:lnTo>
                  <a:pt x="83071" y="101814"/>
                </a:lnTo>
                <a:cubicBezTo>
                  <a:pt x="186802" y="37534"/>
                  <a:pt x="311852" y="0"/>
                  <a:pt x="446459" y="0"/>
                </a:cubicBezTo>
                <a:close/>
              </a:path>
            </a:pathLst>
          </a:cu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0" name="TextBox 9">
            <a:extLst>
              <a:ext uri="{FF2B5EF4-FFF2-40B4-BE49-F238E27FC236}">
                <a16:creationId xmlns:a16="http://schemas.microsoft.com/office/drawing/2014/main" id="{AAE3A84A-6F8C-735B-7C76-F01CB3FD9CB3}"/>
              </a:ext>
            </a:extLst>
          </p:cNvPr>
          <p:cNvSpPr txBox="1"/>
          <p:nvPr/>
        </p:nvSpPr>
        <p:spPr>
          <a:xfrm>
            <a:off x="5710095" y="4028397"/>
            <a:ext cx="1299882" cy="369332"/>
          </a:xfrm>
          <a:prstGeom prst="rect">
            <a:avLst/>
          </a:prstGeom>
          <a:noFill/>
          <a:ln>
            <a:solidFill>
              <a:schemeClr val="tx1"/>
            </a:solidFill>
          </a:ln>
        </p:spPr>
        <p:txBody>
          <a:bodyPr wrap="square" rtlCol="0">
            <a:spAutoFit/>
          </a:bodyPr>
          <a:lstStyle/>
          <a:p>
            <a:r>
              <a:rPr lang="es-419" dirty="0"/>
              <a:t>Operativas</a:t>
            </a:r>
            <a:endParaRPr lang="en-GB" dirty="0"/>
          </a:p>
        </p:txBody>
      </p:sp>
      <p:sp>
        <p:nvSpPr>
          <p:cNvPr id="11" name="TextBox 10">
            <a:extLst>
              <a:ext uri="{FF2B5EF4-FFF2-40B4-BE49-F238E27FC236}">
                <a16:creationId xmlns:a16="http://schemas.microsoft.com/office/drawing/2014/main" id="{8120DC50-93D0-969C-94A7-332AF44315B0}"/>
              </a:ext>
            </a:extLst>
          </p:cNvPr>
          <p:cNvSpPr txBox="1"/>
          <p:nvPr/>
        </p:nvSpPr>
        <p:spPr>
          <a:xfrm>
            <a:off x="8453295" y="4028397"/>
            <a:ext cx="1299882" cy="369332"/>
          </a:xfrm>
          <a:prstGeom prst="rect">
            <a:avLst/>
          </a:prstGeom>
          <a:noFill/>
          <a:ln>
            <a:solidFill>
              <a:schemeClr val="tx1"/>
            </a:solidFill>
          </a:ln>
        </p:spPr>
        <p:txBody>
          <a:bodyPr wrap="square" rtlCol="0">
            <a:spAutoFit/>
          </a:bodyPr>
          <a:lstStyle/>
          <a:p>
            <a:r>
              <a:rPr lang="es-419" dirty="0"/>
              <a:t>Publicadas</a:t>
            </a:r>
            <a:endParaRPr lang="en-GB" dirty="0"/>
          </a:p>
        </p:txBody>
      </p:sp>
      <p:cxnSp>
        <p:nvCxnSpPr>
          <p:cNvPr id="12" name="Straight Arrow Connector 11">
            <a:extLst>
              <a:ext uri="{FF2B5EF4-FFF2-40B4-BE49-F238E27FC236}">
                <a16:creationId xmlns:a16="http://schemas.microsoft.com/office/drawing/2014/main" id="{F3D5B1CC-B016-E5D9-7874-AED16183A300}"/>
              </a:ext>
            </a:extLst>
          </p:cNvPr>
          <p:cNvCxnSpPr>
            <a:stCxn id="10" idx="2"/>
          </p:cNvCxnSpPr>
          <p:nvPr/>
        </p:nvCxnSpPr>
        <p:spPr>
          <a:xfrm>
            <a:off x="6360036" y="4397729"/>
            <a:ext cx="529228" cy="2551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295DCB4-5E64-B815-B189-051727C2D81F}"/>
              </a:ext>
            </a:extLst>
          </p:cNvPr>
          <p:cNvCxnSpPr>
            <a:cxnSpLocks/>
            <a:stCxn id="11" idx="2"/>
          </p:cNvCxnSpPr>
          <p:nvPr/>
        </p:nvCxnSpPr>
        <p:spPr>
          <a:xfrm flipH="1">
            <a:off x="8701339" y="4397729"/>
            <a:ext cx="401897" cy="2551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BD17DD9E-08AC-3A6A-4226-C5B29D2038AF}"/>
              </a:ext>
            </a:extLst>
          </p:cNvPr>
          <p:cNvSpPr/>
          <p:nvPr/>
        </p:nvSpPr>
        <p:spPr>
          <a:xfrm>
            <a:off x="5262071" y="3816525"/>
            <a:ext cx="4948517" cy="212463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C2404BD3-B836-C41D-F829-F24253D7C054}"/>
              </a:ext>
            </a:extLst>
          </p:cNvPr>
          <p:cNvSpPr txBox="1"/>
          <p:nvPr/>
        </p:nvSpPr>
        <p:spPr>
          <a:xfrm>
            <a:off x="10546554" y="3843731"/>
            <a:ext cx="1299882" cy="369332"/>
          </a:xfrm>
          <a:prstGeom prst="rect">
            <a:avLst/>
          </a:prstGeom>
          <a:noFill/>
          <a:ln>
            <a:solidFill>
              <a:schemeClr val="tx1"/>
            </a:solidFill>
          </a:ln>
        </p:spPr>
        <p:txBody>
          <a:bodyPr wrap="square" rtlCol="0">
            <a:spAutoFit/>
          </a:bodyPr>
          <a:lstStyle/>
          <a:p>
            <a:r>
              <a:rPr lang="es-419" dirty="0"/>
              <a:t>Aerolíneas</a:t>
            </a:r>
            <a:endParaRPr lang="en-GB" dirty="0"/>
          </a:p>
        </p:txBody>
      </p:sp>
      <p:cxnSp>
        <p:nvCxnSpPr>
          <p:cNvPr id="20" name="Straight Arrow Connector 19">
            <a:extLst>
              <a:ext uri="{FF2B5EF4-FFF2-40B4-BE49-F238E27FC236}">
                <a16:creationId xmlns:a16="http://schemas.microsoft.com/office/drawing/2014/main" id="{C00EFDB7-CF05-F55A-E024-0717C124582E}"/>
              </a:ext>
            </a:extLst>
          </p:cNvPr>
          <p:cNvCxnSpPr>
            <a:cxnSpLocks/>
            <a:stCxn id="18" idx="1"/>
            <a:endCxn id="16" idx="3"/>
          </p:cNvCxnSpPr>
          <p:nvPr/>
        </p:nvCxnSpPr>
        <p:spPr>
          <a:xfrm flipH="1">
            <a:off x="10210588" y="4028397"/>
            <a:ext cx="335966" cy="8504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3CD1380E-61D8-1C56-5728-95479B7BCE12}"/>
              </a:ext>
            </a:extLst>
          </p:cNvPr>
          <p:cNvCxnSpPr>
            <a:cxnSpLocks/>
            <a:stCxn id="7" idx="2"/>
          </p:cNvCxnSpPr>
          <p:nvPr/>
        </p:nvCxnSpPr>
        <p:spPr>
          <a:xfrm>
            <a:off x="8282774" y="3065929"/>
            <a:ext cx="0" cy="1331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7097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1: </a:t>
            </a:r>
            <a:r>
              <a:rPr lang="en-US" sz="2800" kern="1200" dirty="0" err="1">
                <a:solidFill>
                  <a:schemeClr val="tx1"/>
                </a:solidFill>
                <a:latin typeface="+mj-lt"/>
                <a:ea typeface="+mj-ea"/>
                <a:cs typeface="+mj-cs"/>
              </a:rPr>
              <a:t>Exploración</a:t>
            </a:r>
            <a:r>
              <a:rPr lang="en-US" sz="2800" kern="1200" dirty="0">
                <a:solidFill>
                  <a:schemeClr val="tx1"/>
                </a:solidFill>
                <a:latin typeface="+mj-lt"/>
                <a:ea typeface="+mj-ea"/>
                <a:cs typeface="+mj-cs"/>
              </a:rPr>
              <a:t> de </a:t>
            </a:r>
            <a:r>
              <a:rPr lang="en-US" sz="2800" kern="1200" dirty="0" err="1">
                <a:solidFill>
                  <a:schemeClr val="tx1"/>
                </a:solidFill>
                <a:latin typeface="+mj-lt"/>
                <a:ea typeface="+mj-ea"/>
                <a:cs typeface="+mj-cs"/>
              </a:rPr>
              <a:t>datos</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relevantes</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s-ES" sz="1700" dirty="0"/>
              <a:t>¿Cuáles son los manufactureros de aviones con mayor cantidad de clientes? ¿Cuál es la relación con su peso total desembarcado promedio?</a:t>
            </a:r>
          </a:p>
        </p:txBody>
      </p:sp>
      <p:sp>
        <p:nvSpPr>
          <p:cNvPr id="4" name="TextBox 3">
            <a:extLst>
              <a:ext uri="{FF2B5EF4-FFF2-40B4-BE49-F238E27FC236}">
                <a16:creationId xmlns:a16="http://schemas.microsoft.com/office/drawing/2014/main" id="{174F0122-B514-96BA-66FB-C2574924BCA1}"/>
              </a:ext>
            </a:extLst>
          </p:cNvPr>
          <p:cNvSpPr txBox="1"/>
          <p:nvPr/>
        </p:nvSpPr>
        <p:spPr>
          <a:xfrm>
            <a:off x="4817623" y="686899"/>
            <a:ext cx="6701344" cy="592535"/>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kern="1200" dirty="0">
                <a:latin typeface="+mn-lt"/>
                <a:ea typeface="+mn-ea"/>
                <a:cs typeface="+mn-cs"/>
              </a:rPr>
              <a:t>Cantidad de aerolíneas únicamente operativas y publicadas por manufacturero.</a:t>
            </a:r>
          </a:p>
        </p:txBody>
      </p:sp>
      <p:pic>
        <p:nvPicPr>
          <p:cNvPr id="6" name="Picture 5">
            <a:extLst>
              <a:ext uri="{FF2B5EF4-FFF2-40B4-BE49-F238E27FC236}">
                <a16:creationId xmlns:a16="http://schemas.microsoft.com/office/drawing/2014/main" id="{63147F30-0FF9-8900-A95B-1592351DD404}"/>
              </a:ext>
            </a:extLst>
          </p:cNvPr>
          <p:cNvPicPr>
            <a:picLocks noChangeAspect="1"/>
          </p:cNvPicPr>
          <p:nvPr/>
        </p:nvPicPr>
        <p:blipFill rotWithShape="1">
          <a:blip r:embed="rId2"/>
          <a:srcRect r="45208"/>
          <a:stretch/>
        </p:blipFill>
        <p:spPr>
          <a:xfrm>
            <a:off x="6284259" y="1279434"/>
            <a:ext cx="3549812" cy="3113578"/>
          </a:xfrm>
          <a:prstGeom prst="rect">
            <a:avLst/>
          </a:prstGeom>
        </p:spPr>
      </p:pic>
      <p:sp>
        <p:nvSpPr>
          <p:cNvPr id="27" name="Freeform: Shape 26">
            <a:extLst>
              <a:ext uri="{FF2B5EF4-FFF2-40B4-BE49-F238E27FC236}">
                <a16:creationId xmlns:a16="http://schemas.microsoft.com/office/drawing/2014/main" id="{F1CA8063-D568-D979-2DD4-EBE92C02C69A}"/>
              </a:ext>
            </a:extLst>
          </p:cNvPr>
          <p:cNvSpPr/>
          <p:nvPr/>
        </p:nvSpPr>
        <p:spPr>
          <a:xfrm>
            <a:off x="7672715" y="5443294"/>
            <a:ext cx="406963" cy="862944"/>
          </a:xfrm>
          <a:custGeom>
            <a:avLst/>
            <a:gdLst>
              <a:gd name="connsiteX0" fmla="*/ 203482 w 406963"/>
              <a:gd name="connsiteY0" fmla="*/ 0 h 862944"/>
              <a:gd name="connsiteX1" fmla="*/ 216600 w 406963"/>
              <a:gd name="connsiteY1" fmla="*/ 9928 h 862944"/>
              <a:gd name="connsiteX2" fmla="*/ 406963 w 406963"/>
              <a:gd name="connsiteY2" fmla="*/ 431472 h 862944"/>
              <a:gd name="connsiteX3" fmla="*/ 216600 w 406963"/>
              <a:gd name="connsiteY3" fmla="*/ 853016 h 862944"/>
              <a:gd name="connsiteX4" fmla="*/ 203482 w 406963"/>
              <a:gd name="connsiteY4" fmla="*/ 862944 h 862944"/>
              <a:gd name="connsiteX5" fmla="*/ 190363 w 406963"/>
              <a:gd name="connsiteY5" fmla="*/ 853016 h 862944"/>
              <a:gd name="connsiteX6" fmla="*/ 0 w 406963"/>
              <a:gd name="connsiteY6" fmla="*/ 431472 h 862944"/>
              <a:gd name="connsiteX7" fmla="*/ 190363 w 406963"/>
              <a:gd name="connsiteY7" fmla="*/ 9928 h 862944"/>
              <a:gd name="connsiteX8" fmla="*/ 203482 w 406963"/>
              <a:gd name="connsiteY8" fmla="*/ 0 h 86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963" h="862944">
                <a:moveTo>
                  <a:pt x="203482" y="0"/>
                </a:moveTo>
                <a:lnTo>
                  <a:pt x="216600" y="9928"/>
                </a:lnTo>
                <a:cubicBezTo>
                  <a:pt x="334216" y="117811"/>
                  <a:pt x="406963" y="266849"/>
                  <a:pt x="406963" y="431472"/>
                </a:cubicBezTo>
                <a:cubicBezTo>
                  <a:pt x="406963" y="596095"/>
                  <a:pt x="334216" y="745133"/>
                  <a:pt x="216600" y="853016"/>
                </a:cubicBezTo>
                <a:lnTo>
                  <a:pt x="203482" y="862944"/>
                </a:lnTo>
                <a:lnTo>
                  <a:pt x="190363" y="853016"/>
                </a:lnTo>
                <a:cubicBezTo>
                  <a:pt x="72747" y="745133"/>
                  <a:pt x="0" y="596095"/>
                  <a:pt x="0" y="431472"/>
                </a:cubicBezTo>
                <a:cubicBezTo>
                  <a:pt x="0" y="266849"/>
                  <a:pt x="72747" y="117811"/>
                  <a:pt x="190363" y="9928"/>
                </a:cubicBezTo>
                <a:lnTo>
                  <a:pt x="203482" y="0"/>
                </a:lnTo>
                <a:close/>
              </a:path>
            </a:pathLst>
          </a:cu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5" name="Freeform: Shape 24">
            <a:extLst>
              <a:ext uri="{FF2B5EF4-FFF2-40B4-BE49-F238E27FC236}">
                <a16:creationId xmlns:a16="http://schemas.microsoft.com/office/drawing/2014/main" id="{14190571-4907-7446-3657-FDB7E33000E5}"/>
              </a:ext>
            </a:extLst>
          </p:cNvPr>
          <p:cNvSpPr/>
          <p:nvPr/>
        </p:nvSpPr>
        <p:spPr>
          <a:xfrm>
            <a:off x="7876196" y="5278613"/>
            <a:ext cx="1096400" cy="1192306"/>
          </a:xfrm>
          <a:custGeom>
            <a:avLst/>
            <a:gdLst>
              <a:gd name="connsiteX0" fmla="*/ 446459 w 1096400"/>
              <a:gd name="connsiteY0" fmla="*/ 0 h 1192306"/>
              <a:gd name="connsiteX1" fmla="*/ 1096400 w 1096400"/>
              <a:gd name="connsiteY1" fmla="*/ 596153 h 1192306"/>
              <a:gd name="connsiteX2" fmla="*/ 446459 w 1096400"/>
              <a:gd name="connsiteY2" fmla="*/ 1192306 h 1192306"/>
              <a:gd name="connsiteX3" fmla="*/ 83071 w 1096400"/>
              <a:gd name="connsiteY3" fmla="*/ 1090492 h 1192306"/>
              <a:gd name="connsiteX4" fmla="*/ 0 w 1096400"/>
              <a:gd name="connsiteY4" fmla="*/ 1027625 h 1192306"/>
              <a:gd name="connsiteX5" fmla="*/ 13118 w 1096400"/>
              <a:gd name="connsiteY5" fmla="*/ 1017697 h 1192306"/>
              <a:gd name="connsiteX6" fmla="*/ 203481 w 1096400"/>
              <a:gd name="connsiteY6" fmla="*/ 596153 h 1192306"/>
              <a:gd name="connsiteX7" fmla="*/ 13118 w 1096400"/>
              <a:gd name="connsiteY7" fmla="*/ 174609 h 1192306"/>
              <a:gd name="connsiteX8" fmla="*/ 0 w 1096400"/>
              <a:gd name="connsiteY8" fmla="*/ 164681 h 1192306"/>
              <a:gd name="connsiteX9" fmla="*/ 83071 w 1096400"/>
              <a:gd name="connsiteY9" fmla="*/ 101814 h 1192306"/>
              <a:gd name="connsiteX10" fmla="*/ 446459 w 1096400"/>
              <a:gd name="connsiteY10" fmla="*/ 0 h 119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00" h="1192306">
                <a:moveTo>
                  <a:pt x="446459" y="0"/>
                </a:moveTo>
                <a:cubicBezTo>
                  <a:pt x="805412" y="0"/>
                  <a:pt x="1096400" y="266907"/>
                  <a:pt x="1096400" y="596153"/>
                </a:cubicBezTo>
                <a:cubicBezTo>
                  <a:pt x="1096400" y="925399"/>
                  <a:pt x="805412" y="1192306"/>
                  <a:pt x="446459" y="1192306"/>
                </a:cubicBezTo>
                <a:cubicBezTo>
                  <a:pt x="311852" y="1192306"/>
                  <a:pt x="186802" y="1154772"/>
                  <a:pt x="83071" y="1090492"/>
                </a:cubicBezTo>
                <a:lnTo>
                  <a:pt x="0" y="1027625"/>
                </a:lnTo>
                <a:lnTo>
                  <a:pt x="13118" y="1017697"/>
                </a:lnTo>
                <a:cubicBezTo>
                  <a:pt x="130734" y="909814"/>
                  <a:pt x="203481" y="760776"/>
                  <a:pt x="203481" y="596153"/>
                </a:cubicBezTo>
                <a:cubicBezTo>
                  <a:pt x="203481" y="431530"/>
                  <a:pt x="130734" y="282492"/>
                  <a:pt x="13118" y="174609"/>
                </a:cubicBezTo>
                <a:lnTo>
                  <a:pt x="0" y="164681"/>
                </a:lnTo>
                <a:lnTo>
                  <a:pt x="83071" y="101814"/>
                </a:lnTo>
                <a:cubicBezTo>
                  <a:pt x="186802" y="37534"/>
                  <a:pt x="311852" y="0"/>
                  <a:pt x="446459" y="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6" name="Freeform: Shape 25">
            <a:extLst>
              <a:ext uri="{FF2B5EF4-FFF2-40B4-BE49-F238E27FC236}">
                <a16:creationId xmlns:a16="http://schemas.microsoft.com/office/drawing/2014/main" id="{ABF893E1-92AC-26E2-C22A-DADF3AC9A692}"/>
              </a:ext>
            </a:extLst>
          </p:cNvPr>
          <p:cNvSpPr/>
          <p:nvPr/>
        </p:nvSpPr>
        <p:spPr>
          <a:xfrm>
            <a:off x="6779796" y="5278613"/>
            <a:ext cx="1096401" cy="1192306"/>
          </a:xfrm>
          <a:custGeom>
            <a:avLst/>
            <a:gdLst>
              <a:gd name="connsiteX0" fmla="*/ 649941 w 1096401"/>
              <a:gd name="connsiteY0" fmla="*/ 0 h 1192306"/>
              <a:gd name="connsiteX1" fmla="*/ 1013329 w 1096401"/>
              <a:gd name="connsiteY1" fmla="*/ 101814 h 1192306"/>
              <a:gd name="connsiteX2" fmla="*/ 1096401 w 1096401"/>
              <a:gd name="connsiteY2" fmla="*/ 164681 h 1192306"/>
              <a:gd name="connsiteX3" fmla="*/ 1083282 w 1096401"/>
              <a:gd name="connsiteY3" fmla="*/ 174609 h 1192306"/>
              <a:gd name="connsiteX4" fmla="*/ 892919 w 1096401"/>
              <a:gd name="connsiteY4" fmla="*/ 596153 h 1192306"/>
              <a:gd name="connsiteX5" fmla="*/ 1083282 w 1096401"/>
              <a:gd name="connsiteY5" fmla="*/ 1017697 h 1192306"/>
              <a:gd name="connsiteX6" fmla="*/ 1096401 w 1096401"/>
              <a:gd name="connsiteY6" fmla="*/ 1027625 h 1192306"/>
              <a:gd name="connsiteX7" fmla="*/ 1013329 w 1096401"/>
              <a:gd name="connsiteY7" fmla="*/ 1090492 h 1192306"/>
              <a:gd name="connsiteX8" fmla="*/ 649941 w 1096401"/>
              <a:gd name="connsiteY8" fmla="*/ 1192306 h 1192306"/>
              <a:gd name="connsiteX9" fmla="*/ 0 w 1096401"/>
              <a:gd name="connsiteY9" fmla="*/ 596153 h 1192306"/>
              <a:gd name="connsiteX10" fmla="*/ 649941 w 1096401"/>
              <a:gd name="connsiteY10" fmla="*/ 0 h 119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01" h="1192306">
                <a:moveTo>
                  <a:pt x="649941" y="0"/>
                </a:moveTo>
                <a:cubicBezTo>
                  <a:pt x="784548" y="0"/>
                  <a:pt x="909598" y="37534"/>
                  <a:pt x="1013329" y="101814"/>
                </a:cubicBezTo>
                <a:lnTo>
                  <a:pt x="1096401" y="164681"/>
                </a:lnTo>
                <a:lnTo>
                  <a:pt x="1083282" y="174609"/>
                </a:lnTo>
                <a:cubicBezTo>
                  <a:pt x="965666" y="282492"/>
                  <a:pt x="892919" y="431530"/>
                  <a:pt x="892919" y="596153"/>
                </a:cubicBezTo>
                <a:cubicBezTo>
                  <a:pt x="892919" y="760776"/>
                  <a:pt x="965666" y="909814"/>
                  <a:pt x="1083282" y="1017697"/>
                </a:cubicBezTo>
                <a:lnTo>
                  <a:pt x="1096401" y="1027625"/>
                </a:lnTo>
                <a:lnTo>
                  <a:pt x="1013329" y="1090492"/>
                </a:lnTo>
                <a:cubicBezTo>
                  <a:pt x="909598" y="1154772"/>
                  <a:pt x="784548" y="1192306"/>
                  <a:pt x="649941" y="1192306"/>
                </a:cubicBezTo>
                <a:cubicBezTo>
                  <a:pt x="290988" y="1192306"/>
                  <a:pt x="0" y="925399"/>
                  <a:pt x="0" y="596153"/>
                </a:cubicBezTo>
                <a:cubicBezTo>
                  <a:pt x="0" y="266907"/>
                  <a:pt x="290988" y="0"/>
                  <a:pt x="649941" y="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0" name="TextBox 9">
            <a:extLst>
              <a:ext uri="{FF2B5EF4-FFF2-40B4-BE49-F238E27FC236}">
                <a16:creationId xmlns:a16="http://schemas.microsoft.com/office/drawing/2014/main" id="{275103C2-774E-CE2E-ED71-369C956A2C51}"/>
              </a:ext>
            </a:extLst>
          </p:cNvPr>
          <p:cNvSpPr txBox="1"/>
          <p:nvPr/>
        </p:nvSpPr>
        <p:spPr>
          <a:xfrm>
            <a:off x="5790989" y="4828696"/>
            <a:ext cx="1299882" cy="369332"/>
          </a:xfrm>
          <a:prstGeom prst="rect">
            <a:avLst/>
          </a:prstGeom>
          <a:noFill/>
          <a:ln>
            <a:solidFill>
              <a:schemeClr val="tx1"/>
            </a:solidFill>
          </a:ln>
        </p:spPr>
        <p:txBody>
          <a:bodyPr wrap="square" rtlCol="0">
            <a:spAutoFit/>
          </a:bodyPr>
          <a:lstStyle/>
          <a:p>
            <a:r>
              <a:rPr lang="es-419" dirty="0"/>
              <a:t>Operativas</a:t>
            </a:r>
            <a:endParaRPr lang="en-GB" dirty="0"/>
          </a:p>
        </p:txBody>
      </p:sp>
      <p:sp>
        <p:nvSpPr>
          <p:cNvPr id="11" name="TextBox 10">
            <a:extLst>
              <a:ext uri="{FF2B5EF4-FFF2-40B4-BE49-F238E27FC236}">
                <a16:creationId xmlns:a16="http://schemas.microsoft.com/office/drawing/2014/main" id="{A42C9A95-8913-927A-D744-566A59BFDFB5}"/>
              </a:ext>
            </a:extLst>
          </p:cNvPr>
          <p:cNvSpPr txBox="1"/>
          <p:nvPr/>
        </p:nvSpPr>
        <p:spPr>
          <a:xfrm>
            <a:off x="8534189" y="4828696"/>
            <a:ext cx="1299882" cy="369332"/>
          </a:xfrm>
          <a:prstGeom prst="rect">
            <a:avLst/>
          </a:prstGeom>
          <a:noFill/>
          <a:ln>
            <a:solidFill>
              <a:schemeClr val="tx1"/>
            </a:solidFill>
          </a:ln>
        </p:spPr>
        <p:txBody>
          <a:bodyPr wrap="square" rtlCol="0">
            <a:spAutoFit/>
          </a:bodyPr>
          <a:lstStyle/>
          <a:p>
            <a:r>
              <a:rPr lang="es-419" dirty="0"/>
              <a:t>Publicadas</a:t>
            </a:r>
            <a:endParaRPr lang="en-GB" dirty="0"/>
          </a:p>
        </p:txBody>
      </p:sp>
      <p:cxnSp>
        <p:nvCxnSpPr>
          <p:cNvPr id="12" name="Straight Arrow Connector 11">
            <a:extLst>
              <a:ext uri="{FF2B5EF4-FFF2-40B4-BE49-F238E27FC236}">
                <a16:creationId xmlns:a16="http://schemas.microsoft.com/office/drawing/2014/main" id="{615FC92F-D5E6-07E6-9951-A2955EBAD1C4}"/>
              </a:ext>
            </a:extLst>
          </p:cNvPr>
          <p:cNvCxnSpPr>
            <a:stCxn id="10" idx="2"/>
          </p:cNvCxnSpPr>
          <p:nvPr/>
        </p:nvCxnSpPr>
        <p:spPr>
          <a:xfrm>
            <a:off x="6440930" y="5198028"/>
            <a:ext cx="529228" cy="2551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15515A72-F245-0B9D-E541-3BAE2ADEAFDB}"/>
              </a:ext>
            </a:extLst>
          </p:cNvPr>
          <p:cNvCxnSpPr>
            <a:cxnSpLocks/>
            <a:stCxn id="11" idx="2"/>
          </p:cNvCxnSpPr>
          <p:nvPr/>
        </p:nvCxnSpPr>
        <p:spPr>
          <a:xfrm flipH="1">
            <a:off x="8782233" y="5198028"/>
            <a:ext cx="401897" cy="2551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939F83AB-5084-27E0-7AAC-503991534952}"/>
              </a:ext>
            </a:extLst>
          </p:cNvPr>
          <p:cNvSpPr/>
          <p:nvPr/>
        </p:nvSpPr>
        <p:spPr>
          <a:xfrm>
            <a:off x="5342965" y="4616824"/>
            <a:ext cx="4948517" cy="212463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D8E9C7E1-AE14-43B4-BD0A-AF34F8E82532}"/>
              </a:ext>
            </a:extLst>
          </p:cNvPr>
          <p:cNvSpPr txBox="1"/>
          <p:nvPr/>
        </p:nvSpPr>
        <p:spPr>
          <a:xfrm>
            <a:off x="10627448" y="4644030"/>
            <a:ext cx="1299882" cy="369332"/>
          </a:xfrm>
          <a:prstGeom prst="rect">
            <a:avLst/>
          </a:prstGeom>
          <a:noFill/>
          <a:ln>
            <a:solidFill>
              <a:schemeClr val="tx1"/>
            </a:solidFill>
          </a:ln>
        </p:spPr>
        <p:txBody>
          <a:bodyPr wrap="square" rtlCol="0">
            <a:spAutoFit/>
          </a:bodyPr>
          <a:lstStyle/>
          <a:p>
            <a:r>
              <a:rPr lang="es-419" dirty="0"/>
              <a:t>Aerolíneas</a:t>
            </a:r>
            <a:endParaRPr lang="en-GB" dirty="0"/>
          </a:p>
        </p:txBody>
      </p:sp>
      <p:cxnSp>
        <p:nvCxnSpPr>
          <p:cNvPr id="20" name="Straight Arrow Connector 19">
            <a:extLst>
              <a:ext uri="{FF2B5EF4-FFF2-40B4-BE49-F238E27FC236}">
                <a16:creationId xmlns:a16="http://schemas.microsoft.com/office/drawing/2014/main" id="{539B45C3-D672-CD0A-A6BC-E07C2AD89702}"/>
              </a:ext>
            </a:extLst>
          </p:cNvPr>
          <p:cNvCxnSpPr>
            <a:cxnSpLocks/>
            <a:stCxn id="18" idx="1"/>
            <a:endCxn id="16" idx="3"/>
          </p:cNvCxnSpPr>
          <p:nvPr/>
        </p:nvCxnSpPr>
        <p:spPr>
          <a:xfrm flipH="1">
            <a:off x="10291482" y="4828696"/>
            <a:ext cx="335966" cy="8504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25602FBE-537C-D72F-44C5-CEBBB2C6D519}"/>
              </a:ext>
            </a:extLst>
          </p:cNvPr>
          <p:cNvCxnSpPr>
            <a:cxnSpLocks/>
            <a:stCxn id="6" idx="2"/>
            <a:endCxn id="26" idx="3"/>
          </p:cNvCxnSpPr>
          <p:nvPr/>
        </p:nvCxnSpPr>
        <p:spPr>
          <a:xfrm flipH="1">
            <a:off x="7863078" y="4393012"/>
            <a:ext cx="196087" cy="10602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4882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1: </a:t>
            </a:r>
            <a:r>
              <a:rPr lang="en-US" sz="2800" kern="1200" dirty="0" err="1">
                <a:solidFill>
                  <a:schemeClr val="tx1"/>
                </a:solidFill>
                <a:latin typeface="+mj-lt"/>
                <a:ea typeface="+mj-ea"/>
                <a:cs typeface="+mj-cs"/>
              </a:rPr>
              <a:t>Exploración</a:t>
            </a:r>
            <a:r>
              <a:rPr lang="en-US" sz="2800" kern="1200" dirty="0">
                <a:solidFill>
                  <a:schemeClr val="tx1"/>
                </a:solidFill>
                <a:latin typeface="+mj-lt"/>
                <a:ea typeface="+mj-ea"/>
                <a:cs typeface="+mj-cs"/>
              </a:rPr>
              <a:t> de </a:t>
            </a:r>
            <a:r>
              <a:rPr lang="en-US" sz="2800" kern="1200" dirty="0" err="1">
                <a:solidFill>
                  <a:schemeClr val="tx1"/>
                </a:solidFill>
                <a:latin typeface="+mj-lt"/>
                <a:ea typeface="+mj-ea"/>
                <a:cs typeface="+mj-cs"/>
              </a:rPr>
              <a:t>datos</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relevantes</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s-ES" sz="1700" dirty="0"/>
              <a:t>¿Cuáles son los manufactureros de aviones con mayor cantidad de clientes? ¿Cuál es la relación con su peso total desembarcado promedio?</a:t>
            </a:r>
          </a:p>
        </p:txBody>
      </p:sp>
      <p:sp>
        <p:nvSpPr>
          <p:cNvPr id="27" name="TextBox 26">
            <a:extLst>
              <a:ext uri="{FF2B5EF4-FFF2-40B4-BE49-F238E27FC236}">
                <a16:creationId xmlns:a16="http://schemas.microsoft.com/office/drawing/2014/main" id="{CE9FE2D8-9123-AAFB-D0EC-C5AA89F9CC38}"/>
              </a:ext>
            </a:extLst>
          </p:cNvPr>
          <p:cNvSpPr txBox="1"/>
          <p:nvPr/>
        </p:nvSpPr>
        <p:spPr>
          <a:xfrm>
            <a:off x="4817623" y="686899"/>
            <a:ext cx="6701344" cy="343235"/>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kern="1200" dirty="0">
                <a:latin typeface="+mn-lt"/>
                <a:ea typeface="+mn-ea"/>
                <a:cs typeface="+mn-cs"/>
              </a:rPr>
              <a:t>Peso total por manufacturero.</a:t>
            </a:r>
          </a:p>
        </p:txBody>
      </p:sp>
      <p:pic>
        <p:nvPicPr>
          <p:cNvPr id="29" name="Picture 28">
            <a:extLst>
              <a:ext uri="{FF2B5EF4-FFF2-40B4-BE49-F238E27FC236}">
                <a16:creationId xmlns:a16="http://schemas.microsoft.com/office/drawing/2014/main" id="{09FC31CA-B350-E74E-EF7F-36EFC50771E5}"/>
              </a:ext>
            </a:extLst>
          </p:cNvPr>
          <p:cNvPicPr>
            <a:picLocks noChangeAspect="1"/>
          </p:cNvPicPr>
          <p:nvPr/>
        </p:nvPicPr>
        <p:blipFill>
          <a:blip r:embed="rId2"/>
          <a:stretch>
            <a:fillRect/>
          </a:stretch>
        </p:blipFill>
        <p:spPr>
          <a:xfrm>
            <a:off x="5857787" y="1152852"/>
            <a:ext cx="5134692" cy="5582429"/>
          </a:xfrm>
          <a:prstGeom prst="rect">
            <a:avLst/>
          </a:prstGeom>
        </p:spPr>
      </p:pic>
    </p:spTree>
    <p:extLst>
      <p:ext uri="{BB962C8B-B14F-4D97-AF65-F5344CB8AC3E}">
        <p14:creationId xmlns:p14="http://schemas.microsoft.com/office/powerpoint/2010/main" val="543905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fontScale="90000"/>
          </a:bodyPr>
          <a:lstStyle/>
          <a:p>
            <a:r>
              <a:rPr lang="en-US" sz="2800" kern="1200" dirty="0">
                <a:solidFill>
                  <a:schemeClr val="tx1"/>
                </a:solidFill>
                <a:latin typeface="+mj-lt"/>
                <a:ea typeface="+mj-ea"/>
                <a:cs typeface="+mj-cs"/>
              </a:rPr>
              <a:t>Cap 2: An</a:t>
            </a:r>
            <a:r>
              <a:rPr lang="es-419" sz="2800" kern="1200" dirty="0" err="1">
                <a:solidFill>
                  <a:schemeClr val="tx1"/>
                </a:solidFill>
                <a:latin typeface="+mj-lt"/>
                <a:ea typeface="+mj-ea"/>
                <a:cs typeface="+mj-cs"/>
              </a:rPr>
              <a:t>álisis</a:t>
            </a:r>
            <a:r>
              <a:rPr lang="es-419" sz="2800" kern="1200" dirty="0">
                <a:solidFill>
                  <a:schemeClr val="tx1"/>
                </a:solidFill>
                <a:latin typeface="+mj-lt"/>
                <a:ea typeface="+mj-ea"/>
                <a:cs typeface="+mj-cs"/>
              </a:rPr>
              <a:t> de </a:t>
            </a:r>
            <a:r>
              <a:rPr lang="es-419" sz="2800" kern="1200" dirty="0" err="1">
                <a:solidFill>
                  <a:schemeClr val="tx1"/>
                </a:solidFill>
                <a:latin typeface="+mj-lt"/>
                <a:ea typeface="+mj-ea"/>
                <a:cs typeface="+mj-cs"/>
              </a:rPr>
              <a:t>insights</a:t>
            </a:r>
            <a:r>
              <a:rPr lang="es-419" sz="2800" dirty="0"/>
              <a:t>/información a tomar en cuenta</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s-ES" sz="1700" dirty="0"/>
              <a:t>¿Cuáles son los manufactureros de aviones con mayor cantidad de clientes? ¿Cuál es la relación con su peso total desembarcado promedio?</a:t>
            </a:r>
          </a:p>
        </p:txBody>
      </p:sp>
      <p:graphicFrame>
        <p:nvGraphicFramePr>
          <p:cNvPr id="5" name="Table 4">
            <a:extLst>
              <a:ext uri="{FF2B5EF4-FFF2-40B4-BE49-F238E27FC236}">
                <a16:creationId xmlns:a16="http://schemas.microsoft.com/office/drawing/2014/main" id="{EAAAF84A-754B-62E9-A82B-3FAFD19D8EBD}"/>
              </a:ext>
            </a:extLst>
          </p:cNvPr>
          <p:cNvGraphicFramePr>
            <a:graphicFrameLocks noGrp="1"/>
          </p:cNvGraphicFramePr>
          <p:nvPr>
            <p:extLst>
              <p:ext uri="{D42A27DB-BD31-4B8C-83A1-F6EECF244321}">
                <p14:modId xmlns:p14="http://schemas.microsoft.com/office/powerpoint/2010/main" val="3387026447"/>
              </p:ext>
            </p:extLst>
          </p:nvPr>
        </p:nvGraphicFramePr>
        <p:xfrm>
          <a:off x="5422289" y="454822"/>
          <a:ext cx="5958512" cy="6250778"/>
        </p:xfrm>
        <a:graphic>
          <a:graphicData uri="http://schemas.openxmlformats.org/drawingml/2006/table">
            <a:tbl>
              <a:tblPr firstRow="1" bandRow="1">
                <a:tableStyleId>{0660B408-B3CF-4A94-85FC-2B1E0A45F4A2}</a:tableStyleId>
              </a:tblPr>
              <a:tblGrid>
                <a:gridCol w="2883618">
                  <a:extLst>
                    <a:ext uri="{9D8B030D-6E8A-4147-A177-3AD203B41FA5}">
                      <a16:colId xmlns:a16="http://schemas.microsoft.com/office/drawing/2014/main" val="71521371"/>
                    </a:ext>
                  </a:extLst>
                </a:gridCol>
                <a:gridCol w="3074894">
                  <a:extLst>
                    <a:ext uri="{9D8B030D-6E8A-4147-A177-3AD203B41FA5}">
                      <a16:colId xmlns:a16="http://schemas.microsoft.com/office/drawing/2014/main" val="4068878630"/>
                    </a:ext>
                  </a:extLst>
                </a:gridCol>
              </a:tblGrid>
              <a:tr h="627218">
                <a:tc>
                  <a:txBody>
                    <a:bodyPr/>
                    <a:lstStyle/>
                    <a:p>
                      <a:r>
                        <a:rPr lang="es-419" dirty="0"/>
                        <a:t>Exploración de datos</a:t>
                      </a:r>
                      <a:endParaRPr lang="en-GB" dirty="0"/>
                    </a:p>
                  </a:txBody>
                  <a:tcPr>
                    <a:solidFill>
                      <a:schemeClr val="bg2">
                        <a:lumMod val="50000"/>
                      </a:schemeClr>
                    </a:solidFill>
                  </a:tcPr>
                </a:tc>
                <a:tc>
                  <a:txBody>
                    <a:bodyPr/>
                    <a:lstStyle/>
                    <a:p>
                      <a:r>
                        <a:rPr lang="es-419" dirty="0" err="1"/>
                        <a:t>Insights</a:t>
                      </a:r>
                      <a:r>
                        <a:rPr lang="es-419" dirty="0"/>
                        <a:t>/Información a tomar en cuenta</a:t>
                      </a:r>
                      <a:endParaRPr lang="en-GB" dirty="0"/>
                    </a:p>
                  </a:txBody>
                  <a:tcPr>
                    <a:solidFill>
                      <a:schemeClr val="bg2">
                        <a:lumMod val="50000"/>
                      </a:schemeClr>
                    </a:solidFill>
                  </a:tcPr>
                </a:tc>
                <a:extLst>
                  <a:ext uri="{0D108BD9-81ED-4DB2-BD59-A6C34878D82A}">
                    <a16:rowId xmlns:a16="http://schemas.microsoft.com/office/drawing/2014/main" val="2729151865"/>
                  </a:ext>
                </a:extLst>
              </a:tr>
              <a:tr h="627218">
                <a:tc>
                  <a:txBody>
                    <a:bodyPr/>
                    <a:lstStyle/>
                    <a:p>
                      <a:r>
                        <a:rPr lang="es-ES" sz="1400" dirty="0"/>
                        <a:t>Lista de manufactureros y relación con aerolíneas operativas y aerolíneas publicadas.</a:t>
                      </a:r>
                    </a:p>
                  </a:txBody>
                  <a:tcPr/>
                </a:tc>
                <a:tc>
                  <a:txBody>
                    <a:bodyPr/>
                    <a:lstStyle/>
                    <a:p>
                      <a:pPr marL="285750" indent="-285750">
                        <a:buFont typeface="Arial" panose="020B0604020202020204" pitchFamily="34" charset="0"/>
                        <a:buChar char="•"/>
                      </a:pPr>
                      <a:r>
                        <a:rPr lang="es-419" sz="1100" dirty="0"/>
                        <a:t>Existen 15 manufactureros, 172 relaciones con aerolíneas operativas y 168 con aerolíneas publicadas.</a:t>
                      </a:r>
                    </a:p>
                  </a:txBody>
                  <a:tcPr/>
                </a:tc>
                <a:extLst>
                  <a:ext uri="{0D108BD9-81ED-4DB2-BD59-A6C34878D82A}">
                    <a16:rowId xmlns:a16="http://schemas.microsoft.com/office/drawing/2014/main" val="4208024110"/>
                  </a:ext>
                </a:extLst>
              </a:tr>
              <a:tr h="6272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dirty="0"/>
                        <a:t>Cantidad de aerolíneas operativas por manufacturero.</a:t>
                      </a:r>
                    </a:p>
                  </a:txBody>
                  <a:tcPr/>
                </a:tc>
                <a:tc>
                  <a:txBody>
                    <a:bodyPr/>
                    <a:lstStyle/>
                    <a:p>
                      <a:pPr marL="285750" indent="-285750">
                        <a:buFont typeface="Arial" panose="020B0604020202020204" pitchFamily="34" charset="0"/>
                        <a:buChar char="•"/>
                      </a:pPr>
                      <a:r>
                        <a:rPr lang="es-419" sz="1100" dirty="0"/>
                        <a:t>Boeing y Airbus son los principales manufactureros para aerolíneas operativas.</a:t>
                      </a:r>
                      <a:endParaRPr lang="en-GB" sz="1100" dirty="0"/>
                    </a:p>
                  </a:txBody>
                  <a:tcPr/>
                </a:tc>
                <a:extLst>
                  <a:ext uri="{0D108BD9-81ED-4DB2-BD59-A6C34878D82A}">
                    <a16:rowId xmlns:a16="http://schemas.microsoft.com/office/drawing/2014/main" val="943419742"/>
                  </a:ext>
                </a:extLst>
              </a:tr>
              <a:tr h="6272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dirty="0"/>
                        <a:t>Cantidad de aerolíneas publicadas por manufacturero.</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419" sz="1100" dirty="0"/>
                        <a:t>Boeing y Airbus también son los principales manufactureros para aerolíneas publicadas.</a:t>
                      </a:r>
                      <a:endParaRPr lang="en-GB" sz="1100" dirty="0"/>
                    </a:p>
                    <a:p>
                      <a:pPr marL="285750" indent="-285750">
                        <a:buFont typeface="Arial" panose="020B0604020202020204" pitchFamily="34" charset="0"/>
                        <a:buChar char="•"/>
                      </a:pPr>
                      <a:r>
                        <a:rPr lang="es-419" sz="1100" noProof="0" dirty="0"/>
                        <a:t>Las diferencias con la table de aerolíneas operativas son minúsculas.</a:t>
                      </a:r>
                    </a:p>
                  </a:txBody>
                  <a:tcPr/>
                </a:tc>
                <a:extLst>
                  <a:ext uri="{0D108BD9-81ED-4DB2-BD59-A6C34878D82A}">
                    <a16:rowId xmlns:a16="http://schemas.microsoft.com/office/drawing/2014/main" val="3391973840"/>
                  </a:ext>
                </a:extLst>
              </a:tr>
              <a:tr h="627218">
                <a:tc>
                  <a:txBody>
                    <a:bodyPr/>
                    <a:lstStyle/>
                    <a:p>
                      <a:r>
                        <a:rPr lang="es-ES" sz="1400" dirty="0"/>
                        <a:t>Cantidad de únicamente aerolíneas operativas por manufacturero.</a:t>
                      </a:r>
                    </a:p>
                  </a:txBody>
                  <a:tcPr/>
                </a:tc>
                <a:tc>
                  <a:txBody>
                    <a:bodyPr/>
                    <a:lstStyle/>
                    <a:p>
                      <a:pPr marL="171450" indent="-171450">
                        <a:buFont typeface="Arial" panose="020B0604020202020204" pitchFamily="34" charset="0"/>
                        <a:buChar char="•"/>
                      </a:pPr>
                      <a:r>
                        <a:rPr lang="es-419" sz="1100" dirty="0"/>
                        <a:t>Son solo 4 manufactureros que tienen relación con aerolíneas exclusivamente en su forma operativa.</a:t>
                      </a:r>
                      <a:endParaRPr lang="en-GB" sz="1100" dirty="0"/>
                    </a:p>
                  </a:txBody>
                  <a:tcPr/>
                </a:tc>
                <a:extLst>
                  <a:ext uri="{0D108BD9-81ED-4DB2-BD59-A6C34878D82A}">
                    <a16:rowId xmlns:a16="http://schemas.microsoft.com/office/drawing/2014/main" val="2274878002"/>
                  </a:ext>
                </a:extLst>
              </a:tr>
              <a:tr h="6272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dirty="0"/>
                        <a:t>Cantidad de únicamente aerolíneas publicadas por manufacturero.</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419" sz="1100" dirty="0"/>
                        <a:t>Son 4 manufactureros que tienen relación con aerolíneas exclusivamente en su forma publicada y son los mismos que tienen relación con aerolíneas exclusivamente en su forma operativa.</a:t>
                      </a:r>
                      <a:endParaRPr lang="en-GB" sz="1100" dirty="0"/>
                    </a:p>
                    <a:p>
                      <a:pPr marL="171450" indent="-171450">
                        <a:buFont typeface="Arial" panose="020B0604020202020204" pitchFamily="34" charset="0"/>
                        <a:buChar char="•"/>
                      </a:pPr>
                      <a:endParaRPr lang="en-GB" sz="1100" dirty="0"/>
                    </a:p>
                  </a:txBody>
                  <a:tcPr/>
                </a:tc>
                <a:extLst>
                  <a:ext uri="{0D108BD9-81ED-4DB2-BD59-A6C34878D82A}">
                    <a16:rowId xmlns:a16="http://schemas.microsoft.com/office/drawing/2014/main" val="1128323703"/>
                  </a:ext>
                </a:extLst>
              </a:tr>
              <a:tr h="6272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dirty="0"/>
                        <a:t>Cantidad de aerolíneas únicamente operativas y publicadas por manufacturero.</a:t>
                      </a:r>
                    </a:p>
                  </a:txBody>
                  <a:tcPr/>
                </a:tc>
                <a:tc>
                  <a:txBody>
                    <a:bodyPr/>
                    <a:lstStyle/>
                    <a:p>
                      <a:pPr marL="171450" indent="-171450">
                        <a:buFont typeface="Arial" panose="020B0604020202020204" pitchFamily="34" charset="0"/>
                        <a:buChar char="•"/>
                      </a:pPr>
                      <a:r>
                        <a:rPr lang="es-419" sz="1100" dirty="0"/>
                        <a:t>Todos los manufactureros tienen relación con aerolíneas en su forma tanto publicadas como operativas excepto </a:t>
                      </a:r>
                      <a:r>
                        <a:rPr lang="es-419" sz="1100" dirty="0" err="1"/>
                        <a:t>DeHavilland</a:t>
                      </a:r>
                      <a:r>
                        <a:rPr lang="es-419" sz="1100" dirty="0"/>
                        <a:t>.</a:t>
                      </a:r>
                      <a:endParaRPr lang="en-GB" sz="1100" dirty="0"/>
                    </a:p>
                  </a:txBody>
                  <a:tcPr/>
                </a:tc>
                <a:extLst>
                  <a:ext uri="{0D108BD9-81ED-4DB2-BD59-A6C34878D82A}">
                    <a16:rowId xmlns:a16="http://schemas.microsoft.com/office/drawing/2014/main" val="1191131534"/>
                  </a:ext>
                </a:extLst>
              </a:tr>
              <a:tr h="6272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400" kern="1200" dirty="0">
                          <a:latin typeface="+mn-lt"/>
                          <a:ea typeface="+mn-ea"/>
                          <a:cs typeface="+mn-cs"/>
                        </a:rPr>
                        <a:t>Peso total por manufacturero.</a:t>
                      </a:r>
                    </a:p>
                  </a:txBody>
                  <a:tcPr/>
                </a:tc>
                <a:tc>
                  <a:txBody>
                    <a:bodyPr/>
                    <a:lstStyle/>
                    <a:p>
                      <a:pPr marL="171450" indent="-171450">
                        <a:buFont typeface="Arial" panose="020B0604020202020204" pitchFamily="34" charset="0"/>
                        <a:buChar char="•"/>
                      </a:pPr>
                      <a:r>
                        <a:rPr lang="en-US" sz="1100" dirty="0"/>
                        <a:t>Los </a:t>
                      </a:r>
                      <a:r>
                        <a:rPr lang="es-419" sz="1100" noProof="0" dirty="0"/>
                        <a:t>manufactureros</a:t>
                      </a:r>
                      <a:r>
                        <a:rPr lang="en-US" sz="1100" dirty="0"/>
                        <a:t> que </a:t>
                      </a:r>
                      <a:r>
                        <a:rPr lang="es-419" sz="1100" noProof="0" dirty="0"/>
                        <a:t>tienen</a:t>
                      </a:r>
                      <a:r>
                        <a:rPr lang="en-US" sz="1100" dirty="0"/>
                        <a:t> mayor peso total </a:t>
                      </a:r>
                      <a:r>
                        <a:rPr lang="es-419" sz="1100" noProof="0" dirty="0"/>
                        <a:t>desembarcado</a:t>
                      </a:r>
                      <a:r>
                        <a:rPr lang="en-US" sz="1100" dirty="0"/>
                        <a:t> son Boeing y Airbus, lo </a:t>
                      </a:r>
                      <a:r>
                        <a:rPr lang="es-419" sz="1100" noProof="0" dirty="0"/>
                        <a:t>cual tiene relación </a:t>
                      </a:r>
                      <a:r>
                        <a:rPr lang="en-US" sz="1100" dirty="0"/>
                        <a:t>con la </a:t>
                      </a:r>
                      <a:r>
                        <a:rPr lang="es-419" sz="1100" noProof="0" dirty="0"/>
                        <a:t>cantidad</a:t>
                      </a:r>
                      <a:r>
                        <a:rPr lang="en-US" sz="1100" dirty="0"/>
                        <a:t> de </a:t>
                      </a:r>
                      <a:r>
                        <a:rPr lang="es-419" sz="1100" noProof="0" dirty="0" err="1"/>
                        <a:t>aerol</a:t>
                      </a:r>
                      <a:r>
                        <a:rPr lang="es-419" sz="1100" dirty="0" err="1"/>
                        <a:t>íneas</a:t>
                      </a:r>
                      <a:r>
                        <a:rPr lang="es-419" sz="1100" dirty="0"/>
                        <a:t> por manufacturero.</a:t>
                      </a:r>
                      <a:endParaRPr lang="en-GB" sz="1100" dirty="0"/>
                    </a:p>
                  </a:txBody>
                  <a:tcPr/>
                </a:tc>
                <a:extLst>
                  <a:ext uri="{0D108BD9-81ED-4DB2-BD59-A6C34878D82A}">
                    <a16:rowId xmlns:a16="http://schemas.microsoft.com/office/drawing/2014/main" val="4024570943"/>
                  </a:ext>
                </a:extLst>
              </a:tr>
            </a:tbl>
          </a:graphicData>
        </a:graphic>
      </p:graphicFrame>
    </p:spTree>
    <p:extLst>
      <p:ext uri="{BB962C8B-B14F-4D97-AF65-F5344CB8AC3E}">
        <p14:creationId xmlns:p14="http://schemas.microsoft.com/office/powerpoint/2010/main" val="1587644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3: </a:t>
            </a:r>
            <a:r>
              <a:rPr lang="en-US" sz="2800" kern="1200" dirty="0" err="1">
                <a:solidFill>
                  <a:schemeClr val="tx1"/>
                </a:solidFill>
                <a:latin typeface="+mj-lt"/>
                <a:ea typeface="+mj-ea"/>
                <a:cs typeface="+mj-cs"/>
              </a:rPr>
              <a:t>Resultados</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s-ES" sz="1700" dirty="0"/>
              <a:t>¿Cuáles son los manufactureros de aviones con mayor cantidad de clientes? ¿Cuál es la relación con su peso total desembarcado promedio?</a:t>
            </a:r>
          </a:p>
        </p:txBody>
      </p:sp>
      <p:sp>
        <p:nvSpPr>
          <p:cNvPr id="4" name="TextBox 3">
            <a:extLst>
              <a:ext uri="{FF2B5EF4-FFF2-40B4-BE49-F238E27FC236}">
                <a16:creationId xmlns:a16="http://schemas.microsoft.com/office/drawing/2014/main" id="{36B3D1F8-7178-67FB-5A3B-79293EFECA43}"/>
              </a:ext>
            </a:extLst>
          </p:cNvPr>
          <p:cNvSpPr txBox="1"/>
          <p:nvPr/>
        </p:nvSpPr>
        <p:spPr>
          <a:xfrm>
            <a:off x="4817623" y="686899"/>
            <a:ext cx="6701344" cy="592535"/>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dirty="0"/>
              <a:t>Primero se obtuvo la lista de los manufactureros con los datos anteriormente explorados</a:t>
            </a:r>
            <a:r>
              <a:rPr lang="es-419" kern="1200" dirty="0">
                <a:latin typeface="+mn-lt"/>
                <a:ea typeface="+mn-ea"/>
                <a:cs typeface="+mn-cs"/>
              </a:rPr>
              <a:t>.</a:t>
            </a:r>
          </a:p>
        </p:txBody>
      </p:sp>
      <p:pic>
        <p:nvPicPr>
          <p:cNvPr id="7" name="Picture 6">
            <a:extLst>
              <a:ext uri="{FF2B5EF4-FFF2-40B4-BE49-F238E27FC236}">
                <a16:creationId xmlns:a16="http://schemas.microsoft.com/office/drawing/2014/main" id="{9A76E9BE-8AAF-39A1-97AC-8232BAABB41E}"/>
              </a:ext>
            </a:extLst>
          </p:cNvPr>
          <p:cNvPicPr>
            <a:picLocks noChangeAspect="1"/>
          </p:cNvPicPr>
          <p:nvPr/>
        </p:nvPicPr>
        <p:blipFill>
          <a:blip r:embed="rId2"/>
          <a:stretch>
            <a:fillRect/>
          </a:stretch>
        </p:blipFill>
        <p:spPr>
          <a:xfrm>
            <a:off x="4689607" y="1884144"/>
            <a:ext cx="7471817" cy="3797259"/>
          </a:xfrm>
          <a:prstGeom prst="rect">
            <a:avLst/>
          </a:prstGeom>
        </p:spPr>
      </p:pic>
    </p:spTree>
    <p:extLst>
      <p:ext uri="{BB962C8B-B14F-4D97-AF65-F5344CB8AC3E}">
        <p14:creationId xmlns:p14="http://schemas.microsoft.com/office/powerpoint/2010/main" val="26949920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3: </a:t>
            </a:r>
            <a:r>
              <a:rPr lang="en-US" sz="2800" kern="1200" dirty="0" err="1">
                <a:solidFill>
                  <a:schemeClr val="tx1"/>
                </a:solidFill>
                <a:latin typeface="+mj-lt"/>
                <a:ea typeface="+mj-ea"/>
                <a:cs typeface="+mj-cs"/>
              </a:rPr>
              <a:t>Resultados</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s-ES" sz="1700" dirty="0"/>
              <a:t>¿Cuáles son los manufactureros de aviones con mayor cantidad de clientes? ¿Cuál es la relación con su peso total desembarcado promedio?</a:t>
            </a:r>
          </a:p>
        </p:txBody>
      </p:sp>
      <p:sp>
        <p:nvSpPr>
          <p:cNvPr id="4" name="TextBox 3">
            <a:extLst>
              <a:ext uri="{FF2B5EF4-FFF2-40B4-BE49-F238E27FC236}">
                <a16:creationId xmlns:a16="http://schemas.microsoft.com/office/drawing/2014/main" id="{36B3D1F8-7178-67FB-5A3B-79293EFECA43}"/>
              </a:ext>
            </a:extLst>
          </p:cNvPr>
          <p:cNvSpPr txBox="1"/>
          <p:nvPr/>
        </p:nvSpPr>
        <p:spPr>
          <a:xfrm>
            <a:off x="4817623" y="686899"/>
            <a:ext cx="6701344" cy="592535"/>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dirty="0"/>
              <a:t>Luego se reemplazaron los datos nulos por 0 en las columnas de números</a:t>
            </a:r>
            <a:r>
              <a:rPr lang="es-419" kern="1200" dirty="0">
                <a:latin typeface="+mn-lt"/>
                <a:ea typeface="+mn-ea"/>
                <a:cs typeface="+mn-cs"/>
              </a:rPr>
              <a:t>.</a:t>
            </a:r>
          </a:p>
        </p:txBody>
      </p:sp>
      <p:pic>
        <p:nvPicPr>
          <p:cNvPr id="6" name="Picture 5">
            <a:extLst>
              <a:ext uri="{FF2B5EF4-FFF2-40B4-BE49-F238E27FC236}">
                <a16:creationId xmlns:a16="http://schemas.microsoft.com/office/drawing/2014/main" id="{2719C568-DFB8-8BCD-61F0-5AA395771722}"/>
              </a:ext>
            </a:extLst>
          </p:cNvPr>
          <p:cNvPicPr>
            <a:picLocks noChangeAspect="1"/>
          </p:cNvPicPr>
          <p:nvPr/>
        </p:nvPicPr>
        <p:blipFill>
          <a:blip r:embed="rId2"/>
          <a:stretch>
            <a:fillRect/>
          </a:stretch>
        </p:blipFill>
        <p:spPr>
          <a:xfrm>
            <a:off x="4567551" y="1966333"/>
            <a:ext cx="7624449" cy="3849106"/>
          </a:xfrm>
          <a:prstGeom prst="rect">
            <a:avLst/>
          </a:prstGeom>
        </p:spPr>
      </p:pic>
    </p:spTree>
    <p:extLst>
      <p:ext uri="{BB962C8B-B14F-4D97-AF65-F5344CB8AC3E}">
        <p14:creationId xmlns:p14="http://schemas.microsoft.com/office/powerpoint/2010/main" val="35324245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3: </a:t>
            </a:r>
            <a:r>
              <a:rPr lang="en-US" sz="2800" kern="1200" dirty="0" err="1">
                <a:solidFill>
                  <a:schemeClr val="tx1"/>
                </a:solidFill>
                <a:latin typeface="+mj-lt"/>
                <a:ea typeface="+mj-ea"/>
                <a:cs typeface="+mj-cs"/>
              </a:rPr>
              <a:t>Resultados</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s-ES" sz="1700" dirty="0"/>
              <a:t>¿Cuáles son los manufactureros de aviones con mayor cantidad de clientes? ¿Cuál es la relación con su peso total desembarcado promedio?</a:t>
            </a:r>
          </a:p>
        </p:txBody>
      </p:sp>
      <p:sp>
        <p:nvSpPr>
          <p:cNvPr id="4" name="TextBox 3">
            <a:extLst>
              <a:ext uri="{FF2B5EF4-FFF2-40B4-BE49-F238E27FC236}">
                <a16:creationId xmlns:a16="http://schemas.microsoft.com/office/drawing/2014/main" id="{36B3D1F8-7178-67FB-5A3B-79293EFECA43}"/>
              </a:ext>
            </a:extLst>
          </p:cNvPr>
          <p:cNvSpPr txBox="1"/>
          <p:nvPr/>
        </p:nvSpPr>
        <p:spPr>
          <a:xfrm>
            <a:off x="4786895" y="295900"/>
            <a:ext cx="6701344" cy="1340432"/>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dirty="0"/>
              <a:t>Finalmente se agregó una columna que sumara la cantidad de aerolíneas por manufacturero y se exportaron los datos</a:t>
            </a:r>
            <a:r>
              <a:rPr lang="es-419" kern="1200" dirty="0">
                <a:latin typeface="+mn-lt"/>
                <a:ea typeface="+mn-ea"/>
                <a:cs typeface="+mn-cs"/>
              </a:rPr>
              <a:t>. </a:t>
            </a:r>
            <a:r>
              <a:rPr lang="es-419" dirty="0"/>
              <a:t>Además, se comprobó la correlación entre la cantidad total de aerolíneas y el peso total desembarcado que fue sugerida en la exploración de datos</a:t>
            </a:r>
            <a:endParaRPr lang="es-419" kern="1200" dirty="0">
              <a:latin typeface="+mn-lt"/>
              <a:ea typeface="+mn-ea"/>
              <a:cs typeface="+mn-cs"/>
            </a:endParaRPr>
          </a:p>
        </p:txBody>
      </p:sp>
      <p:pic>
        <p:nvPicPr>
          <p:cNvPr id="9" name="Picture 8">
            <a:extLst>
              <a:ext uri="{FF2B5EF4-FFF2-40B4-BE49-F238E27FC236}">
                <a16:creationId xmlns:a16="http://schemas.microsoft.com/office/drawing/2014/main" id="{AF8AF54C-F7C5-37CF-26D3-8EBD39EFC927}"/>
              </a:ext>
            </a:extLst>
          </p:cNvPr>
          <p:cNvPicPr>
            <a:picLocks noChangeAspect="1"/>
          </p:cNvPicPr>
          <p:nvPr/>
        </p:nvPicPr>
        <p:blipFill>
          <a:blip r:embed="rId2"/>
          <a:stretch>
            <a:fillRect/>
          </a:stretch>
        </p:blipFill>
        <p:spPr>
          <a:xfrm>
            <a:off x="4795522" y="5472756"/>
            <a:ext cx="4667901" cy="695422"/>
          </a:xfrm>
          <a:prstGeom prst="rect">
            <a:avLst/>
          </a:prstGeom>
        </p:spPr>
      </p:pic>
      <p:pic>
        <p:nvPicPr>
          <p:cNvPr id="11" name="Picture 10">
            <a:extLst>
              <a:ext uri="{FF2B5EF4-FFF2-40B4-BE49-F238E27FC236}">
                <a16:creationId xmlns:a16="http://schemas.microsoft.com/office/drawing/2014/main" id="{F9629C6E-87BB-6863-5D6F-4042AB795320}"/>
              </a:ext>
            </a:extLst>
          </p:cNvPr>
          <p:cNvPicPr>
            <a:picLocks noChangeAspect="1"/>
          </p:cNvPicPr>
          <p:nvPr/>
        </p:nvPicPr>
        <p:blipFill>
          <a:blip r:embed="rId3"/>
          <a:stretch>
            <a:fillRect/>
          </a:stretch>
        </p:blipFill>
        <p:spPr>
          <a:xfrm>
            <a:off x="4795522" y="1781211"/>
            <a:ext cx="7056628" cy="3537479"/>
          </a:xfrm>
          <a:prstGeom prst="rect">
            <a:avLst/>
          </a:prstGeom>
        </p:spPr>
      </p:pic>
      <p:sp>
        <p:nvSpPr>
          <p:cNvPr id="12" name="Oval 11">
            <a:extLst>
              <a:ext uri="{FF2B5EF4-FFF2-40B4-BE49-F238E27FC236}">
                <a16:creationId xmlns:a16="http://schemas.microsoft.com/office/drawing/2014/main" id="{7CD77DC2-707D-8297-5883-26EEAB1A4E3B}"/>
              </a:ext>
            </a:extLst>
          </p:cNvPr>
          <p:cNvSpPr/>
          <p:nvPr/>
        </p:nvSpPr>
        <p:spPr>
          <a:xfrm>
            <a:off x="9998015" y="2216989"/>
            <a:ext cx="1104181" cy="37956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717B70B7-B137-2050-BC7C-488BC515E80D}"/>
              </a:ext>
            </a:extLst>
          </p:cNvPr>
          <p:cNvPicPr>
            <a:picLocks noChangeAspect="1"/>
          </p:cNvPicPr>
          <p:nvPr/>
        </p:nvPicPr>
        <p:blipFill>
          <a:blip r:embed="rId4"/>
          <a:stretch>
            <a:fillRect/>
          </a:stretch>
        </p:blipFill>
        <p:spPr>
          <a:xfrm>
            <a:off x="4786895" y="6201261"/>
            <a:ext cx="6068272" cy="638264"/>
          </a:xfrm>
          <a:prstGeom prst="rect">
            <a:avLst/>
          </a:prstGeom>
        </p:spPr>
      </p:pic>
    </p:spTree>
    <p:extLst>
      <p:ext uri="{BB962C8B-B14F-4D97-AF65-F5344CB8AC3E}">
        <p14:creationId xmlns:p14="http://schemas.microsoft.com/office/powerpoint/2010/main" val="3848663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4: </a:t>
            </a:r>
            <a:r>
              <a:rPr lang="es-419" sz="2800" kern="1200" dirty="0">
                <a:solidFill>
                  <a:schemeClr val="tx1"/>
                </a:solidFill>
                <a:latin typeface="+mj-lt"/>
                <a:ea typeface="+mj-ea"/>
                <a:cs typeface="+mj-cs"/>
              </a:rPr>
              <a:t>Preparación de presentación</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s-ES" sz="1700" dirty="0"/>
              <a:t>¿Cuáles son los manufactureros de aviones con mayor cantidad de clientes? ¿Cuál es la relación con su peso total desembarcado promedio?</a:t>
            </a:r>
          </a:p>
        </p:txBody>
      </p:sp>
      <p:sp>
        <p:nvSpPr>
          <p:cNvPr id="6" name="TextBox 5">
            <a:extLst>
              <a:ext uri="{FF2B5EF4-FFF2-40B4-BE49-F238E27FC236}">
                <a16:creationId xmlns:a16="http://schemas.microsoft.com/office/drawing/2014/main" id="{986255F1-2CD3-D3FA-3B49-366BAF5D3BDA}"/>
              </a:ext>
            </a:extLst>
          </p:cNvPr>
          <p:cNvSpPr txBox="1"/>
          <p:nvPr/>
        </p:nvSpPr>
        <p:spPr>
          <a:xfrm>
            <a:off x="5026145" y="420293"/>
            <a:ext cx="6214509" cy="1049005"/>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sz="1150" kern="1200" dirty="0">
                <a:latin typeface="+mn-lt"/>
                <a:ea typeface="+mn-ea"/>
                <a:cs typeface="+mn-cs"/>
              </a:rPr>
              <a:t>Para la presentación de resultados en </a:t>
            </a:r>
            <a:r>
              <a:rPr lang="es-419" sz="1150" kern="1200" dirty="0" err="1">
                <a:latin typeface="+mn-lt"/>
                <a:ea typeface="+mn-ea"/>
                <a:cs typeface="+mn-cs"/>
              </a:rPr>
              <a:t>Power</a:t>
            </a:r>
            <a:r>
              <a:rPr lang="es-419" sz="1150" kern="1200" dirty="0">
                <a:latin typeface="+mn-lt"/>
                <a:ea typeface="+mn-ea"/>
                <a:cs typeface="+mn-cs"/>
              </a:rPr>
              <a:t> BI se ha utilizado el </a:t>
            </a:r>
            <a:r>
              <a:rPr lang="es-419" sz="1150" kern="1200" dirty="0" err="1">
                <a:latin typeface="+mn-lt"/>
                <a:ea typeface="+mn-ea"/>
                <a:cs typeface="+mn-cs"/>
              </a:rPr>
              <a:t>dataset</a:t>
            </a:r>
            <a:r>
              <a:rPr lang="es-419" sz="1150" kern="1200" dirty="0">
                <a:latin typeface="+mn-lt"/>
                <a:ea typeface="+mn-ea"/>
                <a:cs typeface="+mn-cs"/>
              </a:rPr>
              <a:t> anteriormente exportado “</a:t>
            </a:r>
            <a:r>
              <a:rPr lang="es-419" sz="1150" kern="1200" dirty="0" err="1">
                <a:latin typeface="+mn-lt"/>
                <a:ea typeface="+mn-ea"/>
                <a:cs typeface="+mn-cs"/>
              </a:rPr>
              <a:t>est</a:t>
            </a:r>
            <a:r>
              <a:rPr lang="en-US" sz="1150" dirty="0"/>
              <a:t>_finales</a:t>
            </a:r>
            <a:r>
              <a:rPr lang="es-419" sz="1150" kern="1200" dirty="0">
                <a:latin typeface="+mn-lt"/>
                <a:ea typeface="+mn-ea"/>
                <a:cs typeface="+mn-cs"/>
              </a:rPr>
              <a:t>” que contiene la lista de manufactureros, la cantidad de relaciones con aerolíneas de cada tipo y peso total desembarcado. Adicionalmente se crearon columnas calculadas que indican si es que los manufactureros tienen o no relaciones con aerolíneas exclusivamente en su tipo operativo o publicado o ambos. Esto con la finalidad de servir de filtros al mos</a:t>
            </a:r>
            <a:r>
              <a:rPr lang="es-419" sz="1150" dirty="0"/>
              <a:t>trar la información.</a:t>
            </a:r>
            <a:endParaRPr lang="es-419" sz="1150" kern="1200" dirty="0">
              <a:latin typeface="+mn-lt"/>
              <a:ea typeface="+mn-ea"/>
              <a:cs typeface="+mn-cs"/>
            </a:endParaRPr>
          </a:p>
        </p:txBody>
      </p:sp>
      <p:pic>
        <p:nvPicPr>
          <p:cNvPr id="9" name="Picture 8">
            <a:extLst>
              <a:ext uri="{FF2B5EF4-FFF2-40B4-BE49-F238E27FC236}">
                <a16:creationId xmlns:a16="http://schemas.microsoft.com/office/drawing/2014/main" id="{8F10727B-8D3B-6DCC-BC55-4E150B5958BE}"/>
              </a:ext>
            </a:extLst>
          </p:cNvPr>
          <p:cNvPicPr>
            <a:picLocks noChangeAspect="1"/>
          </p:cNvPicPr>
          <p:nvPr/>
        </p:nvPicPr>
        <p:blipFill>
          <a:blip r:embed="rId2"/>
          <a:stretch>
            <a:fillRect/>
          </a:stretch>
        </p:blipFill>
        <p:spPr>
          <a:xfrm>
            <a:off x="7715689" y="2177176"/>
            <a:ext cx="4080418" cy="2225113"/>
          </a:xfrm>
          <a:prstGeom prst="rect">
            <a:avLst/>
          </a:prstGeom>
        </p:spPr>
      </p:pic>
      <p:pic>
        <p:nvPicPr>
          <p:cNvPr id="11" name="Picture 10">
            <a:extLst>
              <a:ext uri="{FF2B5EF4-FFF2-40B4-BE49-F238E27FC236}">
                <a16:creationId xmlns:a16="http://schemas.microsoft.com/office/drawing/2014/main" id="{FCBA6E21-5F6A-FF22-B852-876489634EB3}"/>
              </a:ext>
            </a:extLst>
          </p:cNvPr>
          <p:cNvPicPr>
            <a:picLocks noChangeAspect="1"/>
          </p:cNvPicPr>
          <p:nvPr/>
        </p:nvPicPr>
        <p:blipFill>
          <a:blip r:embed="rId3"/>
          <a:stretch>
            <a:fillRect/>
          </a:stretch>
        </p:blipFill>
        <p:spPr>
          <a:xfrm>
            <a:off x="4871866" y="1642813"/>
            <a:ext cx="2448267" cy="3572374"/>
          </a:xfrm>
          <a:prstGeom prst="rect">
            <a:avLst/>
          </a:prstGeom>
        </p:spPr>
      </p:pic>
    </p:spTree>
    <p:extLst>
      <p:ext uri="{BB962C8B-B14F-4D97-AF65-F5344CB8AC3E}">
        <p14:creationId xmlns:p14="http://schemas.microsoft.com/office/powerpoint/2010/main" val="1317859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5: </a:t>
            </a:r>
            <a:r>
              <a:rPr lang="en-US" sz="2800" kern="1200" dirty="0" err="1">
                <a:solidFill>
                  <a:schemeClr val="tx1"/>
                </a:solidFill>
                <a:latin typeface="+mj-lt"/>
                <a:ea typeface="+mj-ea"/>
                <a:cs typeface="+mj-cs"/>
              </a:rPr>
              <a:t>Presentación</a:t>
            </a:r>
            <a:endParaRPr lang="es-419"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s-ES" sz="1700" dirty="0"/>
              <a:t>¿Cuáles son los manufactureros de aviones con mayor cantidad de clientes? ¿Cuál es la relación con su peso total desembarcado promedio?</a:t>
            </a:r>
          </a:p>
        </p:txBody>
      </p:sp>
      <p:sp>
        <p:nvSpPr>
          <p:cNvPr id="8" name="TextBox 7">
            <a:extLst>
              <a:ext uri="{FF2B5EF4-FFF2-40B4-BE49-F238E27FC236}">
                <a16:creationId xmlns:a16="http://schemas.microsoft.com/office/drawing/2014/main" id="{2621F6E4-822C-C91D-595E-CA509E6DF76A}"/>
              </a:ext>
            </a:extLst>
          </p:cNvPr>
          <p:cNvSpPr txBox="1"/>
          <p:nvPr/>
        </p:nvSpPr>
        <p:spPr>
          <a:xfrm>
            <a:off x="4989200" y="188771"/>
            <a:ext cx="6214509" cy="1049005"/>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sz="1150" kern="1200" dirty="0">
                <a:latin typeface="+mn-lt"/>
                <a:ea typeface="+mn-ea"/>
                <a:cs typeface="+mn-cs"/>
              </a:rPr>
              <a:t>En la presentación del reporte de </a:t>
            </a:r>
            <a:r>
              <a:rPr lang="es-419" sz="1150" kern="1200" dirty="0" err="1">
                <a:latin typeface="+mn-lt"/>
                <a:ea typeface="+mn-ea"/>
                <a:cs typeface="+mn-cs"/>
              </a:rPr>
              <a:t>Power</a:t>
            </a:r>
            <a:r>
              <a:rPr lang="es-419" sz="1150" kern="1200" dirty="0">
                <a:latin typeface="+mn-lt"/>
                <a:ea typeface="+mn-ea"/>
                <a:cs typeface="+mn-cs"/>
              </a:rPr>
              <a:t> BI se utiliz</a:t>
            </a:r>
            <a:r>
              <a:rPr lang="es-419" sz="1150" dirty="0"/>
              <a:t>ó un gráfico de barras con la cantidad de aerolíneas por manufacturero, un pie chart que grafica la participación en el mercado de cada manufacturero, una carta donde indica la suma del peso total desembarcado promedio filtrado por manufactureros, 3 </a:t>
            </a:r>
            <a:r>
              <a:rPr lang="es-419" sz="1150" dirty="0" err="1"/>
              <a:t>slides</a:t>
            </a:r>
            <a:r>
              <a:rPr lang="es-419" sz="1150" dirty="0"/>
              <a:t> que permiten filtrar la información por el tipo de relaciones que tengan los manufactureros y un </a:t>
            </a:r>
            <a:r>
              <a:rPr lang="es-419" sz="1150" dirty="0" err="1"/>
              <a:t>slide</a:t>
            </a:r>
            <a:r>
              <a:rPr lang="es-419" sz="1150" dirty="0"/>
              <a:t> para filtrar la información por manufacturero.</a:t>
            </a:r>
            <a:endParaRPr lang="es-419" sz="1150" kern="1200" dirty="0">
              <a:latin typeface="+mn-lt"/>
              <a:ea typeface="+mn-ea"/>
              <a:cs typeface="+mn-cs"/>
            </a:endParaRPr>
          </a:p>
        </p:txBody>
      </p:sp>
      <p:pic>
        <p:nvPicPr>
          <p:cNvPr id="5" name="Picture 4">
            <a:extLst>
              <a:ext uri="{FF2B5EF4-FFF2-40B4-BE49-F238E27FC236}">
                <a16:creationId xmlns:a16="http://schemas.microsoft.com/office/drawing/2014/main" id="{D4CE9CB0-494A-B6F0-9E90-6D51F529E4C5}"/>
              </a:ext>
            </a:extLst>
          </p:cNvPr>
          <p:cNvPicPr>
            <a:picLocks noChangeAspect="1"/>
          </p:cNvPicPr>
          <p:nvPr/>
        </p:nvPicPr>
        <p:blipFill>
          <a:blip r:embed="rId2"/>
          <a:stretch>
            <a:fillRect/>
          </a:stretch>
        </p:blipFill>
        <p:spPr>
          <a:xfrm>
            <a:off x="4842422" y="1685364"/>
            <a:ext cx="7118428" cy="3963338"/>
          </a:xfrm>
          <a:prstGeom prst="rect">
            <a:avLst/>
          </a:prstGeom>
        </p:spPr>
      </p:pic>
    </p:spTree>
    <p:extLst>
      <p:ext uri="{BB962C8B-B14F-4D97-AF65-F5344CB8AC3E}">
        <p14:creationId xmlns:p14="http://schemas.microsoft.com/office/powerpoint/2010/main" val="16717515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6: </a:t>
            </a:r>
            <a:r>
              <a:rPr lang="es-419" sz="2800" kern="1200" dirty="0">
                <a:solidFill>
                  <a:schemeClr val="tx1"/>
                </a:solidFill>
                <a:latin typeface="+mj-lt"/>
                <a:ea typeface="+mj-ea"/>
                <a:cs typeface="+mj-cs"/>
              </a:rPr>
              <a:t>Conclusiones</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s-ES" sz="1700" dirty="0"/>
              <a:t>¿Cuáles son los manufactureros de aviones con mayor cantidad de clientes? ¿Cuál es la relación con su peso total desembarcado promedio?</a:t>
            </a:r>
          </a:p>
        </p:txBody>
      </p:sp>
      <p:sp>
        <p:nvSpPr>
          <p:cNvPr id="7" name="TextBox 6">
            <a:extLst>
              <a:ext uri="{FF2B5EF4-FFF2-40B4-BE49-F238E27FC236}">
                <a16:creationId xmlns:a16="http://schemas.microsoft.com/office/drawing/2014/main" id="{EDFB35AD-D969-7CF9-D444-71DABBC3DB91}"/>
              </a:ext>
            </a:extLst>
          </p:cNvPr>
          <p:cNvSpPr txBox="1"/>
          <p:nvPr/>
        </p:nvSpPr>
        <p:spPr>
          <a:xfrm>
            <a:off x="4989200" y="188771"/>
            <a:ext cx="6214509" cy="411908"/>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sz="1150" kern="1200" dirty="0">
                <a:latin typeface="+mn-lt"/>
                <a:ea typeface="+mn-ea"/>
                <a:cs typeface="+mn-cs"/>
              </a:rPr>
              <a:t>Los manufactureros de aviones con mayor cantidad de clientes son Boeing, Airbus con clientes que los contratan como aerolíneas operativas y publicadas.</a:t>
            </a:r>
            <a:r>
              <a:rPr lang="es-419" sz="1150" dirty="0"/>
              <a:t>.</a:t>
            </a:r>
            <a:endParaRPr lang="es-419" sz="1150" kern="1200" dirty="0">
              <a:latin typeface="+mn-lt"/>
              <a:ea typeface="+mn-ea"/>
              <a:cs typeface="+mn-cs"/>
            </a:endParaRPr>
          </a:p>
        </p:txBody>
      </p:sp>
      <p:pic>
        <p:nvPicPr>
          <p:cNvPr id="10" name="Picture 9">
            <a:extLst>
              <a:ext uri="{FF2B5EF4-FFF2-40B4-BE49-F238E27FC236}">
                <a16:creationId xmlns:a16="http://schemas.microsoft.com/office/drawing/2014/main" id="{A047DC56-A626-8B26-8233-A518CFC0030B}"/>
              </a:ext>
            </a:extLst>
          </p:cNvPr>
          <p:cNvPicPr>
            <a:picLocks noChangeAspect="1"/>
          </p:cNvPicPr>
          <p:nvPr/>
        </p:nvPicPr>
        <p:blipFill>
          <a:blip r:embed="rId2"/>
          <a:stretch>
            <a:fillRect/>
          </a:stretch>
        </p:blipFill>
        <p:spPr>
          <a:xfrm>
            <a:off x="5565223" y="825520"/>
            <a:ext cx="5772956" cy="3496163"/>
          </a:xfrm>
          <a:prstGeom prst="rect">
            <a:avLst/>
          </a:prstGeom>
        </p:spPr>
      </p:pic>
      <p:pic>
        <p:nvPicPr>
          <p:cNvPr id="12" name="Picture 11">
            <a:extLst>
              <a:ext uri="{FF2B5EF4-FFF2-40B4-BE49-F238E27FC236}">
                <a16:creationId xmlns:a16="http://schemas.microsoft.com/office/drawing/2014/main" id="{2B76595D-DC46-1B10-28CA-12A42780307B}"/>
              </a:ext>
            </a:extLst>
          </p:cNvPr>
          <p:cNvPicPr>
            <a:picLocks noChangeAspect="1"/>
          </p:cNvPicPr>
          <p:nvPr/>
        </p:nvPicPr>
        <p:blipFill>
          <a:blip r:embed="rId3"/>
          <a:stretch>
            <a:fillRect/>
          </a:stretch>
        </p:blipFill>
        <p:spPr>
          <a:xfrm>
            <a:off x="4871685" y="5147203"/>
            <a:ext cx="3224769" cy="1059512"/>
          </a:xfrm>
          <a:prstGeom prst="rect">
            <a:avLst/>
          </a:prstGeom>
        </p:spPr>
      </p:pic>
      <p:pic>
        <p:nvPicPr>
          <p:cNvPr id="16" name="Picture 15">
            <a:extLst>
              <a:ext uri="{FF2B5EF4-FFF2-40B4-BE49-F238E27FC236}">
                <a16:creationId xmlns:a16="http://schemas.microsoft.com/office/drawing/2014/main" id="{79450724-664D-A036-AE30-EC9B7E146494}"/>
              </a:ext>
            </a:extLst>
          </p:cNvPr>
          <p:cNvPicPr>
            <a:picLocks noChangeAspect="1"/>
          </p:cNvPicPr>
          <p:nvPr/>
        </p:nvPicPr>
        <p:blipFill>
          <a:blip r:embed="rId4"/>
          <a:stretch>
            <a:fillRect/>
          </a:stretch>
        </p:blipFill>
        <p:spPr>
          <a:xfrm>
            <a:off x="8096454" y="5147203"/>
            <a:ext cx="2748696" cy="1059511"/>
          </a:xfrm>
          <a:prstGeom prst="rect">
            <a:avLst/>
          </a:prstGeom>
        </p:spPr>
      </p:pic>
      <p:sp>
        <p:nvSpPr>
          <p:cNvPr id="18" name="TextBox 17">
            <a:extLst>
              <a:ext uri="{FF2B5EF4-FFF2-40B4-BE49-F238E27FC236}">
                <a16:creationId xmlns:a16="http://schemas.microsoft.com/office/drawing/2014/main" id="{3DF3F0F7-4438-7054-5239-5C983F95CC74}"/>
              </a:ext>
            </a:extLst>
          </p:cNvPr>
          <p:cNvSpPr txBox="1"/>
          <p:nvPr/>
        </p:nvSpPr>
        <p:spPr>
          <a:xfrm>
            <a:off x="4871685" y="5147203"/>
            <a:ext cx="1622612" cy="369332"/>
          </a:xfrm>
          <a:prstGeom prst="rect">
            <a:avLst/>
          </a:prstGeom>
          <a:noFill/>
          <a:ln>
            <a:solidFill>
              <a:schemeClr val="tx1"/>
            </a:solidFill>
          </a:ln>
        </p:spPr>
        <p:txBody>
          <a:bodyPr wrap="square" rtlCol="0">
            <a:spAutoFit/>
          </a:bodyPr>
          <a:lstStyle/>
          <a:p>
            <a:r>
              <a:rPr lang="es-419" dirty="0"/>
              <a:t>Boeing</a:t>
            </a:r>
            <a:endParaRPr lang="en-GB" dirty="0"/>
          </a:p>
        </p:txBody>
      </p:sp>
      <p:sp>
        <p:nvSpPr>
          <p:cNvPr id="20" name="TextBox 19">
            <a:extLst>
              <a:ext uri="{FF2B5EF4-FFF2-40B4-BE49-F238E27FC236}">
                <a16:creationId xmlns:a16="http://schemas.microsoft.com/office/drawing/2014/main" id="{4AF95472-A0E9-D6E1-6AF5-D20F7F4A25B4}"/>
              </a:ext>
            </a:extLst>
          </p:cNvPr>
          <p:cNvSpPr txBox="1"/>
          <p:nvPr/>
        </p:nvSpPr>
        <p:spPr>
          <a:xfrm>
            <a:off x="8096454" y="5147203"/>
            <a:ext cx="1622612" cy="369332"/>
          </a:xfrm>
          <a:prstGeom prst="rect">
            <a:avLst/>
          </a:prstGeom>
          <a:noFill/>
          <a:ln>
            <a:solidFill>
              <a:schemeClr val="tx1"/>
            </a:solidFill>
          </a:ln>
        </p:spPr>
        <p:txBody>
          <a:bodyPr wrap="square" rtlCol="0">
            <a:spAutoFit/>
          </a:bodyPr>
          <a:lstStyle/>
          <a:p>
            <a:r>
              <a:rPr lang="es-419" dirty="0"/>
              <a:t>Airbus</a:t>
            </a:r>
            <a:endParaRPr lang="en-GB" dirty="0"/>
          </a:p>
        </p:txBody>
      </p:sp>
      <p:sp>
        <p:nvSpPr>
          <p:cNvPr id="22" name="TextBox 21">
            <a:extLst>
              <a:ext uri="{FF2B5EF4-FFF2-40B4-BE49-F238E27FC236}">
                <a16:creationId xmlns:a16="http://schemas.microsoft.com/office/drawing/2014/main" id="{DEB21BFE-7521-F921-5EC6-C98C6F5C2FD3}"/>
              </a:ext>
            </a:extLst>
          </p:cNvPr>
          <p:cNvSpPr txBox="1"/>
          <p:nvPr/>
        </p:nvSpPr>
        <p:spPr>
          <a:xfrm>
            <a:off x="4989199" y="4558679"/>
            <a:ext cx="6214509" cy="411908"/>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sz="1150" dirty="0"/>
              <a:t>El peso total aterrizado promedio de Boeing y Airbus es 3,366,367.87K y 2,169,309.69K respectivamente. </a:t>
            </a:r>
            <a:endParaRPr lang="es-419" sz="1150" kern="1200" dirty="0">
              <a:latin typeface="+mn-lt"/>
              <a:ea typeface="+mn-ea"/>
              <a:cs typeface="+mn-cs"/>
            </a:endParaRPr>
          </a:p>
        </p:txBody>
      </p:sp>
    </p:spTree>
    <p:extLst>
      <p:ext uri="{BB962C8B-B14F-4D97-AF65-F5344CB8AC3E}">
        <p14:creationId xmlns:p14="http://schemas.microsoft.com/office/powerpoint/2010/main" val="3277928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EDD56C-251D-4524-EF72-25BF6B59D95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Exploración Inicial</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D7E2125-5682-12F3-1647-BCA8F079AE91}"/>
              </a:ext>
            </a:extLst>
          </p:cNvPr>
          <p:cNvPicPr>
            <a:picLocks noChangeAspect="1"/>
          </p:cNvPicPr>
          <p:nvPr/>
        </p:nvPicPr>
        <p:blipFill>
          <a:blip r:embed="rId2"/>
          <a:stretch>
            <a:fillRect/>
          </a:stretch>
        </p:blipFill>
        <p:spPr>
          <a:xfrm>
            <a:off x="5414356" y="1094259"/>
            <a:ext cx="6408836" cy="4518229"/>
          </a:xfrm>
          <a:prstGeom prst="rect">
            <a:avLst/>
          </a:prstGeom>
        </p:spPr>
      </p:pic>
    </p:spTree>
    <p:extLst>
      <p:ext uri="{BB962C8B-B14F-4D97-AF65-F5344CB8AC3E}">
        <p14:creationId xmlns:p14="http://schemas.microsoft.com/office/powerpoint/2010/main" val="3387948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7: </a:t>
            </a:r>
            <a:r>
              <a:rPr lang="es-419" sz="2800" kern="1200" dirty="0">
                <a:solidFill>
                  <a:schemeClr val="tx1"/>
                </a:solidFill>
                <a:latin typeface="+mj-lt"/>
                <a:ea typeface="+mj-ea"/>
                <a:cs typeface="+mj-cs"/>
              </a:rPr>
              <a:t>Sugerencias</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s-ES" sz="1700" dirty="0"/>
              <a:t>¿Cuáles son los manufactureros de aviones con mayor cantidad de clientes? ¿Cuál es la relación con su peso total desembarcado promedio?</a:t>
            </a:r>
          </a:p>
        </p:txBody>
      </p:sp>
      <p:sp>
        <p:nvSpPr>
          <p:cNvPr id="7" name="TextBox 6">
            <a:extLst>
              <a:ext uri="{FF2B5EF4-FFF2-40B4-BE49-F238E27FC236}">
                <a16:creationId xmlns:a16="http://schemas.microsoft.com/office/drawing/2014/main" id="{EDFB35AD-D969-7CF9-D444-71DABBC3DB91}"/>
              </a:ext>
            </a:extLst>
          </p:cNvPr>
          <p:cNvSpPr txBox="1"/>
          <p:nvPr/>
        </p:nvSpPr>
        <p:spPr>
          <a:xfrm>
            <a:off x="4833828" y="2685079"/>
            <a:ext cx="6214509" cy="1487843"/>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sz="1400" dirty="0"/>
              <a:t>El hecho de que Boeing al tenga mayor cantidad de peso total aterrizado promedio podría sugerir 3 cosas:</a:t>
            </a:r>
          </a:p>
          <a:p>
            <a:pPr marL="628650" lvl="1" indent="-171450" defTabSz="585216">
              <a:lnSpc>
                <a:spcPct val="90000"/>
              </a:lnSpc>
              <a:spcBef>
                <a:spcPts val="640"/>
              </a:spcBef>
              <a:buFont typeface="Courier New" panose="02070309020205020404" pitchFamily="49" charset="0"/>
              <a:buChar char="o"/>
            </a:pPr>
            <a:r>
              <a:rPr lang="es-419" sz="1400" kern="1200" dirty="0">
                <a:latin typeface="+mn-lt"/>
                <a:ea typeface="+mn-ea"/>
                <a:cs typeface="+mn-cs"/>
              </a:rPr>
              <a:t>Los aviones de Boeing tienen la capacidad de llevar mayor carga.</a:t>
            </a:r>
          </a:p>
          <a:p>
            <a:pPr marL="628650" lvl="1" indent="-171450" defTabSz="585216">
              <a:lnSpc>
                <a:spcPct val="90000"/>
              </a:lnSpc>
              <a:spcBef>
                <a:spcPts val="640"/>
              </a:spcBef>
              <a:buFont typeface="Courier New" panose="02070309020205020404" pitchFamily="49" charset="0"/>
              <a:buChar char="o"/>
            </a:pPr>
            <a:r>
              <a:rPr lang="es-419" sz="1400" kern="1200" dirty="0">
                <a:latin typeface="+mn-lt"/>
                <a:ea typeface="+mn-ea"/>
                <a:cs typeface="+mn-cs"/>
              </a:rPr>
              <a:t>Los aviones de Boeing tienen mayor tiempo de uso.</a:t>
            </a:r>
          </a:p>
          <a:p>
            <a:pPr marL="628650" lvl="1" indent="-171450" defTabSz="585216">
              <a:lnSpc>
                <a:spcPct val="90000"/>
              </a:lnSpc>
              <a:spcBef>
                <a:spcPts val="640"/>
              </a:spcBef>
              <a:buFont typeface="Courier New" panose="02070309020205020404" pitchFamily="49" charset="0"/>
              <a:buChar char="o"/>
            </a:pPr>
            <a:r>
              <a:rPr lang="es-419" sz="1400" kern="1200" dirty="0">
                <a:latin typeface="+mn-lt"/>
                <a:ea typeface="+mn-ea"/>
                <a:cs typeface="+mn-cs"/>
              </a:rPr>
              <a:t>Boeing lleva más tiempo en el mercado con respecto a la competencia.</a:t>
            </a:r>
          </a:p>
        </p:txBody>
      </p:sp>
      <p:pic>
        <p:nvPicPr>
          <p:cNvPr id="12" name="Picture 11">
            <a:extLst>
              <a:ext uri="{FF2B5EF4-FFF2-40B4-BE49-F238E27FC236}">
                <a16:creationId xmlns:a16="http://schemas.microsoft.com/office/drawing/2014/main" id="{2B76595D-DC46-1B10-28CA-12A42780307B}"/>
              </a:ext>
            </a:extLst>
          </p:cNvPr>
          <p:cNvPicPr>
            <a:picLocks noChangeAspect="1"/>
          </p:cNvPicPr>
          <p:nvPr/>
        </p:nvPicPr>
        <p:blipFill>
          <a:blip r:embed="rId2"/>
          <a:stretch>
            <a:fillRect/>
          </a:stretch>
        </p:blipFill>
        <p:spPr>
          <a:xfrm>
            <a:off x="5067810" y="4458302"/>
            <a:ext cx="3224769" cy="1059512"/>
          </a:xfrm>
          <a:prstGeom prst="rect">
            <a:avLst/>
          </a:prstGeom>
        </p:spPr>
      </p:pic>
      <p:pic>
        <p:nvPicPr>
          <p:cNvPr id="16" name="Picture 15">
            <a:extLst>
              <a:ext uri="{FF2B5EF4-FFF2-40B4-BE49-F238E27FC236}">
                <a16:creationId xmlns:a16="http://schemas.microsoft.com/office/drawing/2014/main" id="{79450724-664D-A036-AE30-EC9B7E146494}"/>
              </a:ext>
            </a:extLst>
          </p:cNvPr>
          <p:cNvPicPr>
            <a:picLocks noChangeAspect="1"/>
          </p:cNvPicPr>
          <p:nvPr/>
        </p:nvPicPr>
        <p:blipFill>
          <a:blip r:embed="rId3"/>
          <a:stretch>
            <a:fillRect/>
          </a:stretch>
        </p:blipFill>
        <p:spPr>
          <a:xfrm>
            <a:off x="8292579" y="4458302"/>
            <a:ext cx="2748696" cy="1059511"/>
          </a:xfrm>
          <a:prstGeom prst="rect">
            <a:avLst/>
          </a:prstGeom>
        </p:spPr>
      </p:pic>
      <p:sp>
        <p:nvSpPr>
          <p:cNvPr id="18" name="TextBox 17">
            <a:extLst>
              <a:ext uri="{FF2B5EF4-FFF2-40B4-BE49-F238E27FC236}">
                <a16:creationId xmlns:a16="http://schemas.microsoft.com/office/drawing/2014/main" id="{3DF3F0F7-4438-7054-5239-5C983F95CC74}"/>
              </a:ext>
            </a:extLst>
          </p:cNvPr>
          <p:cNvSpPr txBox="1"/>
          <p:nvPr/>
        </p:nvSpPr>
        <p:spPr>
          <a:xfrm>
            <a:off x="5067810" y="4458302"/>
            <a:ext cx="1622612" cy="369332"/>
          </a:xfrm>
          <a:prstGeom prst="rect">
            <a:avLst/>
          </a:prstGeom>
          <a:noFill/>
          <a:ln>
            <a:solidFill>
              <a:schemeClr val="tx1"/>
            </a:solidFill>
          </a:ln>
        </p:spPr>
        <p:txBody>
          <a:bodyPr wrap="square" rtlCol="0">
            <a:spAutoFit/>
          </a:bodyPr>
          <a:lstStyle/>
          <a:p>
            <a:r>
              <a:rPr lang="es-419" dirty="0"/>
              <a:t>Boeing</a:t>
            </a:r>
            <a:endParaRPr lang="en-GB" dirty="0"/>
          </a:p>
        </p:txBody>
      </p:sp>
      <p:sp>
        <p:nvSpPr>
          <p:cNvPr id="20" name="TextBox 19">
            <a:extLst>
              <a:ext uri="{FF2B5EF4-FFF2-40B4-BE49-F238E27FC236}">
                <a16:creationId xmlns:a16="http://schemas.microsoft.com/office/drawing/2014/main" id="{4AF95472-A0E9-D6E1-6AF5-D20F7F4A25B4}"/>
              </a:ext>
            </a:extLst>
          </p:cNvPr>
          <p:cNvSpPr txBox="1"/>
          <p:nvPr/>
        </p:nvSpPr>
        <p:spPr>
          <a:xfrm>
            <a:off x="8292579" y="4458302"/>
            <a:ext cx="1622612" cy="369332"/>
          </a:xfrm>
          <a:prstGeom prst="rect">
            <a:avLst/>
          </a:prstGeom>
          <a:noFill/>
          <a:ln>
            <a:solidFill>
              <a:schemeClr val="tx1"/>
            </a:solidFill>
          </a:ln>
        </p:spPr>
        <p:txBody>
          <a:bodyPr wrap="square" rtlCol="0">
            <a:spAutoFit/>
          </a:bodyPr>
          <a:lstStyle/>
          <a:p>
            <a:r>
              <a:rPr lang="es-419" dirty="0"/>
              <a:t>Airbus</a:t>
            </a:r>
            <a:endParaRPr lang="en-GB" dirty="0"/>
          </a:p>
        </p:txBody>
      </p:sp>
    </p:spTree>
    <p:extLst>
      <p:ext uri="{BB962C8B-B14F-4D97-AF65-F5344CB8AC3E}">
        <p14:creationId xmlns:p14="http://schemas.microsoft.com/office/powerpoint/2010/main" val="1065918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1F77B6A-7F53-4B28-B73D-C8CC899AB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D20DA9-DB76-124C-5D0C-A16697D5BEF2}"/>
              </a:ext>
            </a:extLst>
          </p:cNvPr>
          <p:cNvSpPr>
            <a:spLocks noGrp="1"/>
          </p:cNvSpPr>
          <p:nvPr>
            <p:ph type="title"/>
          </p:nvPr>
        </p:nvSpPr>
        <p:spPr>
          <a:xfrm>
            <a:off x="6726578" y="1630900"/>
            <a:ext cx="4203323" cy="3596201"/>
          </a:xfrm>
        </p:spPr>
        <p:txBody>
          <a:bodyPr vert="horz" lIns="91440" tIns="45720" rIns="91440" bIns="45720" rtlCol="0" anchor="b">
            <a:normAutofit fontScale="90000"/>
          </a:bodyPr>
          <a:lstStyle/>
          <a:p>
            <a:pPr algn="r"/>
            <a:r>
              <a:rPr lang="es-ES" sz="4200" kern="1200" dirty="0">
                <a:solidFill>
                  <a:schemeClr val="bg1"/>
                </a:solidFill>
                <a:latin typeface="+mj-lt"/>
                <a:ea typeface="+mj-ea"/>
                <a:cs typeface="+mj-cs"/>
              </a:rPr>
              <a:t>¿Cuáles son los manufactureros de aviones con mayor cantidad de clientes? ¿Cuál es su peso total desembarcado promedio?</a:t>
            </a:r>
          </a:p>
        </p:txBody>
      </p:sp>
      <p:grpSp>
        <p:nvGrpSpPr>
          <p:cNvPr id="23" name="Group 22">
            <a:extLst>
              <a:ext uri="{FF2B5EF4-FFF2-40B4-BE49-F238E27FC236}">
                <a16:creationId xmlns:a16="http://schemas.microsoft.com/office/drawing/2014/main" id="{2515629F-0D83-4A44-A125-CD50FC660A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013" y="1361348"/>
            <a:ext cx="4833902" cy="4258176"/>
            <a:chOff x="1674895" y="1345036"/>
            <a:chExt cx="5428610" cy="4210939"/>
          </a:xfrm>
        </p:grpSpPr>
        <p:sp>
          <p:nvSpPr>
            <p:cNvPr id="24" name="Rectangle 23">
              <a:extLst>
                <a:ext uri="{FF2B5EF4-FFF2-40B4-BE49-F238E27FC236}">
                  <a16:creationId xmlns:a16="http://schemas.microsoft.com/office/drawing/2014/main" id="{81A5080B-EAC4-4530-815C-DE8DACA09D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4667345-04B5-4757-9CE0-969DC1DE5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Freeform: Shape 26">
            <a:extLst>
              <a:ext uri="{FF2B5EF4-FFF2-40B4-BE49-F238E27FC236}">
                <a16:creationId xmlns:a16="http://schemas.microsoft.com/office/drawing/2014/main" id="{F6E412EF-CF39-4C25-85B0-DB30B1B0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9" name="Freeform: Shape 28">
            <a:extLst>
              <a:ext uri="{FF2B5EF4-FFF2-40B4-BE49-F238E27FC236}">
                <a16:creationId xmlns:a16="http://schemas.microsoft.com/office/drawing/2014/main" id="{E8DA6235-17F2-4C9E-88C6-C5D38D8D3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1" name="Rectangle 30">
            <a:extLst>
              <a:ext uri="{FF2B5EF4-FFF2-40B4-BE49-F238E27FC236}">
                <a16:creationId xmlns:a16="http://schemas.microsoft.com/office/drawing/2014/main" id="{B55DEF71-1741-4489-8E77-46FC5BAA6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2347B6D-A7CC-48EB-861F-917D0D61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7A0A46D-CC9B-4E32-870A-7BC2DF940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Oval 36">
            <a:extLst>
              <a:ext uri="{FF2B5EF4-FFF2-40B4-BE49-F238E27FC236}">
                <a16:creationId xmlns:a16="http://schemas.microsoft.com/office/drawing/2014/main" id="{9178722E-1BD0-427E-BAAE-4F206DAB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6" name="Graphic 5" descr="Airplane">
            <a:extLst>
              <a:ext uri="{FF2B5EF4-FFF2-40B4-BE49-F238E27FC236}">
                <a16:creationId xmlns:a16="http://schemas.microsoft.com/office/drawing/2014/main" id="{50EC3015-0DC8-EA6D-6DE3-AE94D9DC6F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6336" y="1509721"/>
            <a:ext cx="3680216" cy="3680216"/>
          </a:xfrm>
          <a:prstGeom prst="rect">
            <a:avLst/>
          </a:prstGeom>
          <a:ln w="28575">
            <a:noFill/>
          </a:ln>
        </p:spPr>
      </p:pic>
      <p:sp>
        <p:nvSpPr>
          <p:cNvPr id="39" name="Graphic 212">
            <a:extLst>
              <a:ext uri="{FF2B5EF4-FFF2-40B4-BE49-F238E27FC236}">
                <a16:creationId xmlns:a16="http://schemas.microsoft.com/office/drawing/2014/main" id="{A753B935-E3DD-466D-BFAC-68E0BE02D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1" name="Graphic 212">
            <a:extLst>
              <a:ext uri="{FF2B5EF4-FFF2-40B4-BE49-F238E27FC236}">
                <a16:creationId xmlns:a16="http://schemas.microsoft.com/office/drawing/2014/main" id="{FB034F26-4148-4B59-B493-14D7A9A8B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43" name="Graphic 185">
            <a:extLst>
              <a:ext uri="{FF2B5EF4-FFF2-40B4-BE49-F238E27FC236}">
                <a16:creationId xmlns:a16="http://schemas.microsoft.com/office/drawing/2014/main" id="{5E6BB5FD-DB7B-4BE3-BA45-1EF042115E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44" name="Freeform: Shape 43">
              <a:extLst>
                <a:ext uri="{FF2B5EF4-FFF2-40B4-BE49-F238E27FC236}">
                  <a16:creationId xmlns:a16="http://schemas.microsoft.com/office/drawing/2014/main" id="{9929FF76-4B3A-4294-BE6E-B507B22D1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53C18A4-10CC-4E91-A8A2-D5368972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356AC2F-73E0-44FD-B346-A209D274D3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5A85581-9712-414C-82D4-2FE96ACB2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B0828F2-35E7-4424-8082-6C258B676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535364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1: </a:t>
            </a:r>
            <a:r>
              <a:rPr lang="en-US" sz="2800" kern="1200" dirty="0" err="1">
                <a:solidFill>
                  <a:schemeClr val="tx1"/>
                </a:solidFill>
                <a:latin typeface="+mj-lt"/>
                <a:ea typeface="+mj-ea"/>
                <a:cs typeface="+mj-cs"/>
              </a:rPr>
              <a:t>Exploración</a:t>
            </a:r>
            <a:r>
              <a:rPr lang="en-US" sz="2800" kern="1200" dirty="0">
                <a:solidFill>
                  <a:schemeClr val="tx1"/>
                </a:solidFill>
                <a:latin typeface="+mj-lt"/>
                <a:ea typeface="+mj-ea"/>
                <a:cs typeface="+mj-cs"/>
              </a:rPr>
              <a:t> de </a:t>
            </a:r>
            <a:r>
              <a:rPr lang="en-US" sz="2800" kern="1200" dirty="0" err="1">
                <a:solidFill>
                  <a:schemeClr val="tx1"/>
                </a:solidFill>
                <a:latin typeface="+mj-lt"/>
                <a:ea typeface="+mj-ea"/>
                <a:cs typeface="+mj-cs"/>
              </a:rPr>
              <a:t>datos</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relevantes</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sp>
        <p:nvSpPr>
          <p:cNvPr id="4" name="TextBox 3">
            <a:extLst>
              <a:ext uri="{FF2B5EF4-FFF2-40B4-BE49-F238E27FC236}">
                <a16:creationId xmlns:a16="http://schemas.microsoft.com/office/drawing/2014/main" id="{174F0122-B514-96BA-66FB-C2574924BCA1}"/>
              </a:ext>
            </a:extLst>
          </p:cNvPr>
          <p:cNvSpPr txBox="1"/>
          <p:nvPr/>
        </p:nvSpPr>
        <p:spPr>
          <a:xfrm>
            <a:off x="4814920" y="778114"/>
            <a:ext cx="6701344" cy="343235"/>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kern="1200" dirty="0">
                <a:latin typeface="+mn-lt"/>
                <a:ea typeface="+mn-ea"/>
                <a:cs typeface="+mn-cs"/>
              </a:rPr>
              <a:t>Datos del peso total desembarcado promedio por región.</a:t>
            </a:r>
          </a:p>
        </p:txBody>
      </p:sp>
      <p:pic>
        <p:nvPicPr>
          <p:cNvPr id="7" name="Picture 6">
            <a:extLst>
              <a:ext uri="{FF2B5EF4-FFF2-40B4-BE49-F238E27FC236}">
                <a16:creationId xmlns:a16="http://schemas.microsoft.com/office/drawing/2014/main" id="{1D0A6274-BE49-A528-48EC-937EB62B2D72}"/>
              </a:ext>
            </a:extLst>
          </p:cNvPr>
          <p:cNvPicPr>
            <a:picLocks noChangeAspect="1"/>
          </p:cNvPicPr>
          <p:nvPr/>
        </p:nvPicPr>
        <p:blipFill rotWithShape="1">
          <a:blip r:embed="rId2"/>
          <a:srcRect l="-9243" t="-262" r="40585" b="262"/>
          <a:stretch/>
        </p:blipFill>
        <p:spPr>
          <a:xfrm>
            <a:off x="4689607" y="1753497"/>
            <a:ext cx="7076138" cy="4171815"/>
          </a:xfrm>
          <a:prstGeom prst="rect">
            <a:avLst/>
          </a:prstGeom>
        </p:spPr>
      </p:pic>
    </p:spTree>
    <p:extLst>
      <p:ext uri="{BB962C8B-B14F-4D97-AF65-F5344CB8AC3E}">
        <p14:creationId xmlns:p14="http://schemas.microsoft.com/office/powerpoint/2010/main" val="14353357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1: </a:t>
            </a:r>
            <a:r>
              <a:rPr lang="en-US" sz="2800" kern="1200" dirty="0" err="1">
                <a:solidFill>
                  <a:schemeClr val="tx1"/>
                </a:solidFill>
                <a:latin typeface="+mj-lt"/>
                <a:ea typeface="+mj-ea"/>
                <a:cs typeface="+mj-cs"/>
              </a:rPr>
              <a:t>Exploración</a:t>
            </a:r>
            <a:r>
              <a:rPr lang="en-US" sz="2800" kern="1200" dirty="0">
                <a:solidFill>
                  <a:schemeClr val="tx1"/>
                </a:solidFill>
                <a:latin typeface="+mj-lt"/>
                <a:ea typeface="+mj-ea"/>
                <a:cs typeface="+mj-cs"/>
              </a:rPr>
              <a:t> de </a:t>
            </a:r>
            <a:r>
              <a:rPr lang="en-US" sz="2800" kern="1200" dirty="0" err="1">
                <a:solidFill>
                  <a:schemeClr val="tx1"/>
                </a:solidFill>
                <a:latin typeface="+mj-lt"/>
                <a:ea typeface="+mj-ea"/>
                <a:cs typeface="+mj-cs"/>
              </a:rPr>
              <a:t>datos</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relevantes</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sp>
        <p:nvSpPr>
          <p:cNvPr id="4" name="TextBox 3">
            <a:extLst>
              <a:ext uri="{FF2B5EF4-FFF2-40B4-BE49-F238E27FC236}">
                <a16:creationId xmlns:a16="http://schemas.microsoft.com/office/drawing/2014/main" id="{174F0122-B514-96BA-66FB-C2574924BCA1}"/>
              </a:ext>
            </a:extLst>
          </p:cNvPr>
          <p:cNvSpPr txBox="1"/>
          <p:nvPr/>
        </p:nvSpPr>
        <p:spPr>
          <a:xfrm>
            <a:off x="4814920" y="778114"/>
            <a:ext cx="6701344" cy="592535"/>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ES" kern="1200" dirty="0">
                <a:latin typeface="+mn-lt"/>
                <a:ea typeface="+mn-ea"/>
                <a:cs typeface="+mn-cs"/>
              </a:rPr>
              <a:t>Extracción de datos de la distribución de aviones por región en intervalos de percentiles por el peso total desembarcado</a:t>
            </a:r>
            <a:r>
              <a:rPr lang="es-419" kern="1200" dirty="0">
                <a:latin typeface="+mn-lt"/>
                <a:ea typeface="+mn-ea"/>
                <a:cs typeface="+mn-cs"/>
              </a:rPr>
              <a:t>.</a:t>
            </a:r>
          </a:p>
        </p:txBody>
      </p:sp>
      <p:pic>
        <p:nvPicPr>
          <p:cNvPr id="9" name="Picture 8">
            <a:extLst>
              <a:ext uri="{FF2B5EF4-FFF2-40B4-BE49-F238E27FC236}">
                <a16:creationId xmlns:a16="http://schemas.microsoft.com/office/drawing/2014/main" id="{7219A01E-09C0-7207-B232-FAED791EEA46}"/>
              </a:ext>
            </a:extLst>
          </p:cNvPr>
          <p:cNvPicPr>
            <a:picLocks noChangeAspect="1"/>
          </p:cNvPicPr>
          <p:nvPr/>
        </p:nvPicPr>
        <p:blipFill>
          <a:blip r:embed="rId2"/>
          <a:stretch>
            <a:fillRect/>
          </a:stretch>
        </p:blipFill>
        <p:spPr>
          <a:xfrm>
            <a:off x="4814920" y="2148764"/>
            <a:ext cx="7041547" cy="2751494"/>
          </a:xfrm>
          <a:prstGeom prst="rect">
            <a:avLst/>
          </a:prstGeom>
        </p:spPr>
      </p:pic>
    </p:spTree>
    <p:extLst>
      <p:ext uri="{BB962C8B-B14F-4D97-AF65-F5344CB8AC3E}">
        <p14:creationId xmlns:p14="http://schemas.microsoft.com/office/powerpoint/2010/main" val="4712505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1: </a:t>
            </a:r>
            <a:r>
              <a:rPr lang="en-US" sz="2800" kern="1200" dirty="0" err="1">
                <a:solidFill>
                  <a:schemeClr val="tx1"/>
                </a:solidFill>
                <a:latin typeface="+mj-lt"/>
                <a:ea typeface="+mj-ea"/>
                <a:cs typeface="+mj-cs"/>
              </a:rPr>
              <a:t>Exploración</a:t>
            </a:r>
            <a:r>
              <a:rPr lang="en-US" sz="2800" kern="1200" dirty="0">
                <a:solidFill>
                  <a:schemeClr val="tx1"/>
                </a:solidFill>
                <a:latin typeface="+mj-lt"/>
                <a:ea typeface="+mj-ea"/>
                <a:cs typeface="+mj-cs"/>
              </a:rPr>
              <a:t> de </a:t>
            </a:r>
            <a:r>
              <a:rPr lang="en-US" sz="2800" kern="1200" dirty="0" err="1">
                <a:solidFill>
                  <a:schemeClr val="tx1"/>
                </a:solidFill>
                <a:latin typeface="+mj-lt"/>
                <a:ea typeface="+mj-ea"/>
                <a:cs typeface="+mj-cs"/>
              </a:rPr>
              <a:t>datos</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relevantes</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sp>
        <p:nvSpPr>
          <p:cNvPr id="4" name="TextBox 3">
            <a:extLst>
              <a:ext uri="{FF2B5EF4-FFF2-40B4-BE49-F238E27FC236}">
                <a16:creationId xmlns:a16="http://schemas.microsoft.com/office/drawing/2014/main" id="{174F0122-B514-96BA-66FB-C2574924BCA1}"/>
              </a:ext>
            </a:extLst>
          </p:cNvPr>
          <p:cNvSpPr txBox="1"/>
          <p:nvPr/>
        </p:nvSpPr>
        <p:spPr>
          <a:xfrm>
            <a:off x="4814920" y="778114"/>
            <a:ext cx="6701344" cy="592535"/>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ES" kern="1200" dirty="0">
                <a:latin typeface="+mn-lt"/>
                <a:ea typeface="+mn-ea"/>
                <a:cs typeface="+mn-cs"/>
              </a:rPr>
              <a:t>Estadísticas generales del peso total desembarcado por región geográfica</a:t>
            </a:r>
            <a:r>
              <a:rPr lang="es-419" kern="1200" dirty="0">
                <a:latin typeface="+mn-lt"/>
                <a:ea typeface="+mn-ea"/>
                <a:cs typeface="+mn-cs"/>
              </a:rPr>
              <a:t>.</a:t>
            </a:r>
          </a:p>
        </p:txBody>
      </p:sp>
      <p:pic>
        <p:nvPicPr>
          <p:cNvPr id="8" name="Picture 7">
            <a:extLst>
              <a:ext uri="{FF2B5EF4-FFF2-40B4-BE49-F238E27FC236}">
                <a16:creationId xmlns:a16="http://schemas.microsoft.com/office/drawing/2014/main" id="{88043EFE-0D2F-D270-B3B5-E1EFF16C6163}"/>
              </a:ext>
            </a:extLst>
          </p:cNvPr>
          <p:cNvPicPr>
            <a:picLocks noChangeAspect="1"/>
          </p:cNvPicPr>
          <p:nvPr/>
        </p:nvPicPr>
        <p:blipFill>
          <a:blip r:embed="rId2"/>
          <a:stretch>
            <a:fillRect/>
          </a:stretch>
        </p:blipFill>
        <p:spPr>
          <a:xfrm>
            <a:off x="4728971" y="1794293"/>
            <a:ext cx="2497967" cy="4482415"/>
          </a:xfrm>
          <a:prstGeom prst="rect">
            <a:avLst/>
          </a:prstGeom>
        </p:spPr>
      </p:pic>
      <p:pic>
        <p:nvPicPr>
          <p:cNvPr id="11" name="Picture 10">
            <a:extLst>
              <a:ext uri="{FF2B5EF4-FFF2-40B4-BE49-F238E27FC236}">
                <a16:creationId xmlns:a16="http://schemas.microsoft.com/office/drawing/2014/main" id="{BFA5F837-F7F1-DD0A-003F-125F3C42EB25}"/>
              </a:ext>
            </a:extLst>
          </p:cNvPr>
          <p:cNvPicPr>
            <a:picLocks noChangeAspect="1"/>
          </p:cNvPicPr>
          <p:nvPr/>
        </p:nvPicPr>
        <p:blipFill>
          <a:blip r:embed="rId3"/>
          <a:stretch>
            <a:fillRect/>
          </a:stretch>
        </p:blipFill>
        <p:spPr>
          <a:xfrm>
            <a:off x="7365391" y="1370649"/>
            <a:ext cx="1769664" cy="5105670"/>
          </a:xfrm>
          <a:prstGeom prst="rect">
            <a:avLst/>
          </a:prstGeom>
        </p:spPr>
      </p:pic>
      <p:pic>
        <p:nvPicPr>
          <p:cNvPr id="14" name="Picture 13">
            <a:extLst>
              <a:ext uri="{FF2B5EF4-FFF2-40B4-BE49-F238E27FC236}">
                <a16:creationId xmlns:a16="http://schemas.microsoft.com/office/drawing/2014/main" id="{29A1D2FB-8B6D-86F6-E37F-74D1CE4F6ECC}"/>
              </a:ext>
            </a:extLst>
          </p:cNvPr>
          <p:cNvPicPr>
            <a:picLocks noChangeAspect="1"/>
          </p:cNvPicPr>
          <p:nvPr/>
        </p:nvPicPr>
        <p:blipFill>
          <a:blip r:embed="rId4"/>
          <a:stretch>
            <a:fillRect/>
          </a:stretch>
        </p:blipFill>
        <p:spPr>
          <a:xfrm>
            <a:off x="9522250" y="1587233"/>
            <a:ext cx="2067213" cy="4896533"/>
          </a:xfrm>
          <a:prstGeom prst="rect">
            <a:avLst/>
          </a:prstGeom>
        </p:spPr>
      </p:pic>
    </p:spTree>
    <p:extLst>
      <p:ext uri="{BB962C8B-B14F-4D97-AF65-F5344CB8AC3E}">
        <p14:creationId xmlns:p14="http://schemas.microsoft.com/office/powerpoint/2010/main" val="34907021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1: </a:t>
            </a:r>
            <a:r>
              <a:rPr lang="en-US" sz="2800" kern="1200" dirty="0" err="1">
                <a:solidFill>
                  <a:schemeClr val="tx1"/>
                </a:solidFill>
                <a:latin typeface="+mj-lt"/>
                <a:ea typeface="+mj-ea"/>
                <a:cs typeface="+mj-cs"/>
              </a:rPr>
              <a:t>Exploración</a:t>
            </a:r>
            <a:r>
              <a:rPr lang="en-US" sz="2800" kern="1200" dirty="0">
                <a:solidFill>
                  <a:schemeClr val="tx1"/>
                </a:solidFill>
                <a:latin typeface="+mj-lt"/>
                <a:ea typeface="+mj-ea"/>
                <a:cs typeface="+mj-cs"/>
              </a:rPr>
              <a:t> de </a:t>
            </a:r>
            <a:r>
              <a:rPr lang="en-US" sz="2800" kern="1200" dirty="0" err="1">
                <a:solidFill>
                  <a:schemeClr val="tx1"/>
                </a:solidFill>
                <a:latin typeface="+mj-lt"/>
                <a:ea typeface="+mj-ea"/>
                <a:cs typeface="+mj-cs"/>
              </a:rPr>
              <a:t>datos</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relevantes</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sp>
        <p:nvSpPr>
          <p:cNvPr id="4" name="TextBox 3">
            <a:extLst>
              <a:ext uri="{FF2B5EF4-FFF2-40B4-BE49-F238E27FC236}">
                <a16:creationId xmlns:a16="http://schemas.microsoft.com/office/drawing/2014/main" id="{174F0122-B514-96BA-66FB-C2574924BCA1}"/>
              </a:ext>
            </a:extLst>
          </p:cNvPr>
          <p:cNvSpPr txBox="1"/>
          <p:nvPr/>
        </p:nvSpPr>
        <p:spPr>
          <a:xfrm>
            <a:off x="4814920" y="778114"/>
            <a:ext cx="6701344" cy="343235"/>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ES" kern="1200" dirty="0">
                <a:latin typeface="+mn-lt"/>
                <a:ea typeface="+mn-ea"/>
                <a:cs typeface="+mn-cs"/>
              </a:rPr>
              <a:t>Peso total desembarcado promedio por región</a:t>
            </a:r>
            <a:r>
              <a:rPr lang="es-419" kern="1200" dirty="0">
                <a:latin typeface="+mn-lt"/>
                <a:ea typeface="+mn-ea"/>
                <a:cs typeface="+mn-cs"/>
              </a:rPr>
              <a:t>.</a:t>
            </a:r>
          </a:p>
        </p:txBody>
      </p:sp>
      <p:pic>
        <p:nvPicPr>
          <p:cNvPr id="6" name="Picture 5">
            <a:extLst>
              <a:ext uri="{FF2B5EF4-FFF2-40B4-BE49-F238E27FC236}">
                <a16:creationId xmlns:a16="http://schemas.microsoft.com/office/drawing/2014/main" id="{1007BB2C-65E5-FB8A-09C9-ED230923A591}"/>
              </a:ext>
            </a:extLst>
          </p:cNvPr>
          <p:cNvPicPr>
            <a:picLocks noChangeAspect="1"/>
          </p:cNvPicPr>
          <p:nvPr/>
        </p:nvPicPr>
        <p:blipFill>
          <a:blip r:embed="rId2"/>
          <a:stretch>
            <a:fillRect/>
          </a:stretch>
        </p:blipFill>
        <p:spPr>
          <a:xfrm>
            <a:off x="5235457" y="1345503"/>
            <a:ext cx="5216459" cy="5316137"/>
          </a:xfrm>
          <a:prstGeom prst="rect">
            <a:avLst/>
          </a:prstGeom>
        </p:spPr>
      </p:pic>
    </p:spTree>
    <p:extLst>
      <p:ext uri="{BB962C8B-B14F-4D97-AF65-F5344CB8AC3E}">
        <p14:creationId xmlns:p14="http://schemas.microsoft.com/office/powerpoint/2010/main" val="1145048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1: </a:t>
            </a:r>
            <a:r>
              <a:rPr lang="en-US" sz="2800" kern="1200" dirty="0" err="1">
                <a:solidFill>
                  <a:schemeClr val="tx1"/>
                </a:solidFill>
                <a:latin typeface="+mj-lt"/>
                <a:ea typeface="+mj-ea"/>
                <a:cs typeface="+mj-cs"/>
              </a:rPr>
              <a:t>Exploración</a:t>
            </a:r>
            <a:r>
              <a:rPr lang="en-US" sz="2800" kern="1200" dirty="0">
                <a:solidFill>
                  <a:schemeClr val="tx1"/>
                </a:solidFill>
                <a:latin typeface="+mj-lt"/>
                <a:ea typeface="+mj-ea"/>
                <a:cs typeface="+mj-cs"/>
              </a:rPr>
              <a:t> de </a:t>
            </a:r>
            <a:r>
              <a:rPr lang="en-US" sz="2800" kern="1200" dirty="0" err="1">
                <a:solidFill>
                  <a:schemeClr val="tx1"/>
                </a:solidFill>
                <a:latin typeface="+mj-lt"/>
                <a:ea typeface="+mj-ea"/>
                <a:cs typeface="+mj-cs"/>
              </a:rPr>
              <a:t>datos</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relevantes</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sp>
        <p:nvSpPr>
          <p:cNvPr id="4" name="TextBox 3">
            <a:extLst>
              <a:ext uri="{FF2B5EF4-FFF2-40B4-BE49-F238E27FC236}">
                <a16:creationId xmlns:a16="http://schemas.microsoft.com/office/drawing/2014/main" id="{174F0122-B514-96BA-66FB-C2574924BCA1}"/>
              </a:ext>
            </a:extLst>
          </p:cNvPr>
          <p:cNvSpPr txBox="1"/>
          <p:nvPr/>
        </p:nvSpPr>
        <p:spPr>
          <a:xfrm>
            <a:off x="4814920" y="778114"/>
            <a:ext cx="6701344" cy="343235"/>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ES" kern="1200" dirty="0">
                <a:latin typeface="+mn-lt"/>
                <a:ea typeface="+mn-ea"/>
                <a:cs typeface="+mn-cs"/>
              </a:rPr>
              <a:t>Peso total desembarcado mínimo por región</a:t>
            </a:r>
            <a:r>
              <a:rPr lang="es-419" kern="1200" dirty="0">
                <a:latin typeface="+mn-lt"/>
                <a:ea typeface="+mn-ea"/>
                <a:cs typeface="+mn-cs"/>
              </a:rPr>
              <a:t>.</a:t>
            </a:r>
          </a:p>
        </p:txBody>
      </p:sp>
      <p:pic>
        <p:nvPicPr>
          <p:cNvPr id="7" name="Picture 6">
            <a:extLst>
              <a:ext uri="{FF2B5EF4-FFF2-40B4-BE49-F238E27FC236}">
                <a16:creationId xmlns:a16="http://schemas.microsoft.com/office/drawing/2014/main" id="{22F8B354-686D-00A0-D9D1-69E1AB316184}"/>
              </a:ext>
            </a:extLst>
          </p:cNvPr>
          <p:cNvPicPr>
            <a:picLocks noChangeAspect="1"/>
          </p:cNvPicPr>
          <p:nvPr/>
        </p:nvPicPr>
        <p:blipFill>
          <a:blip r:embed="rId2"/>
          <a:stretch>
            <a:fillRect/>
          </a:stretch>
        </p:blipFill>
        <p:spPr>
          <a:xfrm>
            <a:off x="5360088" y="1295799"/>
            <a:ext cx="5611008" cy="5325218"/>
          </a:xfrm>
          <a:prstGeom prst="rect">
            <a:avLst/>
          </a:prstGeom>
        </p:spPr>
      </p:pic>
    </p:spTree>
    <p:extLst>
      <p:ext uri="{BB962C8B-B14F-4D97-AF65-F5344CB8AC3E}">
        <p14:creationId xmlns:p14="http://schemas.microsoft.com/office/powerpoint/2010/main" val="36697067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1: </a:t>
            </a:r>
            <a:r>
              <a:rPr lang="en-US" sz="2800" kern="1200" dirty="0" err="1">
                <a:solidFill>
                  <a:schemeClr val="tx1"/>
                </a:solidFill>
                <a:latin typeface="+mj-lt"/>
                <a:ea typeface="+mj-ea"/>
                <a:cs typeface="+mj-cs"/>
              </a:rPr>
              <a:t>Exploración</a:t>
            </a:r>
            <a:r>
              <a:rPr lang="en-US" sz="2800" kern="1200" dirty="0">
                <a:solidFill>
                  <a:schemeClr val="tx1"/>
                </a:solidFill>
                <a:latin typeface="+mj-lt"/>
                <a:ea typeface="+mj-ea"/>
                <a:cs typeface="+mj-cs"/>
              </a:rPr>
              <a:t> de </a:t>
            </a:r>
            <a:r>
              <a:rPr lang="en-US" sz="2800" kern="1200" dirty="0" err="1">
                <a:solidFill>
                  <a:schemeClr val="tx1"/>
                </a:solidFill>
                <a:latin typeface="+mj-lt"/>
                <a:ea typeface="+mj-ea"/>
                <a:cs typeface="+mj-cs"/>
              </a:rPr>
              <a:t>datos</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relevantes</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sp>
        <p:nvSpPr>
          <p:cNvPr id="4" name="TextBox 3">
            <a:extLst>
              <a:ext uri="{FF2B5EF4-FFF2-40B4-BE49-F238E27FC236}">
                <a16:creationId xmlns:a16="http://schemas.microsoft.com/office/drawing/2014/main" id="{174F0122-B514-96BA-66FB-C2574924BCA1}"/>
              </a:ext>
            </a:extLst>
          </p:cNvPr>
          <p:cNvSpPr txBox="1"/>
          <p:nvPr/>
        </p:nvSpPr>
        <p:spPr>
          <a:xfrm>
            <a:off x="4814920" y="778114"/>
            <a:ext cx="6701344" cy="343235"/>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ES" kern="1200" dirty="0">
                <a:latin typeface="+mn-lt"/>
                <a:ea typeface="+mn-ea"/>
                <a:cs typeface="+mn-cs"/>
              </a:rPr>
              <a:t>Peso total desembarcado del percentil 25 por región</a:t>
            </a:r>
            <a:r>
              <a:rPr lang="es-419" kern="1200" dirty="0">
                <a:latin typeface="+mn-lt"/>
                <a:ea typeface="+mn-ea"/>
                <a:cs typeface="+mn-cs"/>
              </a:rPr>
              <a:t>.</a:t>
            </a:r>
          </a:p>
        </p:txBody>
      </p:sp>
      <p:pic>
        <p:nvPicPr>
          <p:cNvPr id="6" name="Picture 5">
            <a:extLst>
              <a:ext uri="{FF2B5EF4-FFF2-40B4-BE49-F238E27FC236}">
                <a16:creationId xmlns:a16="http://schemas.microsoft.com/office/drawing/2014/main" id="{91A2392B-F2FA-3EC3-7512-15C82B27904D}"/>
              </a:ext>
            </a:extLst>
          </p:cNvPr>
          <p:cNvPicPr>
            <a:picLocks noChangeAspect="1"/>
          </p:cNvPicPr>
          <p:nvPr/>
        </p:nvPicPr>
        <p:blipFill>
          <a:blip r:embed="rId2"/>
          <a:stretch>
            <a:fillRect/>
          </a:stretch>
        </p:blipFill>
        <p:spPr>
          <a:xfrm>
            <a:off x="5718385" y="1161288"/>
            <a:ext cx="5210902" cy="5468113"/>
          </a:xfrm>
          <a:prstGeom prst="rect">
            <a:avLst/>
          </a:prstGeom>
        </p:spPr>
      </p:pic>
    </p:spTree>
    <p:extLst>
      <p:ext uri="{BB962C8B-B14F-4D97-AF65-F5344CB8AC3E}">
        <p14:creationId xmlns:p14="http://schemas.microsoft.com/office/powerpoint/2010/main" val="12649054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1: </a:t>
            </a:r>
            <a:r>
              <a:rPr lang="en-US" sz="2800" kern="1200" dirty="0" err="1">
                <a:solidFill>
                  <a:schemeClr val="tx1"/>
                </a:solidFill>
                <a:latin typeface="+mj-lt"/>
                <a:ea typeface="+mj-ea"/>
                <a:cs typeface="+mj-cs"/>
              </a:rPr>
              <a:t>Exploración</a:t>
            </a:r>
            <a:r>
              <a:rPr lang="en-US" sz="2800" kern="1200" dirty="0">
                <a:solidFill>
                  <a:schemeClr val="tx1"/>
                </a:solidFill>
                <a:latin typeface="+mj-lt"/>
                <a:ea typeface="+mj-ea"/>
                <a:cs typeface="+mj-cs"/>
              </a:rPr>
              <a:t> de </a:t>
            </a:r>
            <a:r>
              <a:rPr lang="en-US" sz="2800" kern="1200" dirty="0" err="1">
                <a:solidFill>
                  <a:schemeClr val="tx1"/>
                </a:solidFill>
                <a:latin typeface="+mj-lt"/>
                <a:ea typeface="+mj-ea"/>
                <a:cs typeface="+mj-cs"/>
              </a:rPr>
              <a:t>datos</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relevantes</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sp>
        <p:nvSpPr>
          <p:cNvPr id="4" name="TextBox 3">
            <a:extLst>
              <a:ext uri="{FF2B5EF4-FFF2-40B4-BE49-F238E27FC236}">
                <a16:creationId xmlns:a16="http://schemas.microsoft.com/office/drawing/2014/main" id="{174F0122-B514-96BA-66FB-C2574924BCA1}"/>
              </a:ext>
            </a:extLst>
          </p:cNvPr>
          <p:cNvSpPr txBox="1"/>
          <p:nvPr/>
        </p:nvSpPr>
        <p:spPr>
          <a:xfrm>
            <a:off x="4814920" y="778114"/>
            <a:ext cx="6701344" cy="343235"/>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ES" kern="1200" dirty="0">
                <a:latin typeface="+mn-lt"/>
                <a:ea typeface="+mn-ea"/>
                <a:cs typeface="+mn-cs"/>
              </a:rPr>
              <a:t>Peso total desembarcado del percentil 50 por región</a:t>
            </a:r>
            <a:r>
              <a:rPr lang="es-419" kern="1200" dirty="0">
                <a:latin typeface="+mn-lt"/>
                <a:ea typeface="+mn-ea"/>
                <a:cs typeface="+mn-cs"/>
              </a:rPr>
              <a:t>.</a:t>
            </a:r>
          </a:p>
        </p:txBody>
      </p:sp>
      <p:pic>
        <p:nvPicPr>
          <p:cNvPr id="7" name="Picture 6">
            <a:extLst>
              <a:ext uri="{FF2B5EF4-FFF2-40B4-BE49-F238E27FC236}">
                <a16:creationId xmlns:a16="http://schemas.microsoft.com/office/drawing/2014/main" id="{A16219A1-CFA3-301D-D7FC-9D89C328050D}"/>
              </a:ext>
            </a:extLst>
          </p:cNvPr>
          <p:cNvPicPr>
            <a:picLocks noChangeAspect="1"/>
          </p:cNvPicPr>
          <p:nvPr/>
        </p:nvPicPr>
        <p:blipFill>
          <a:blip r:embed="rId2"/>
          <a:stretch>
            <a:fillRect/>
          </a:stretch>
        </p:blipFill>
        <p:spPr>
          <a:xfrm>
            <a:off x="5793692" y="1255618"/>
            <a:ext cx="5487166" cy="5468113"/>
          </a:xfrm>
          <a:prstGeom prst="rect">
            <a:avLst/>
          </a:prstGeom>
        </p:spPr>
      </p:pic>
    </p:spTree>
    <p:extLst>
      <p:ext uri="{BB962C8B-B14F-4D97-AF65-F5344CB8AC3E}">
        <p14:creationId xmlns:p14="http://schemas.microsoft.com/office/powerpoint/2010/main" val="2373651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1: </a:t>
            </a:r>
            <a:r>
              <a:rPr lang="en-US" sz="2800" kern="1200" dirty="0" err="1">
                <a:solidFill>
                  <a:schemeClr val="tx1"/>
                </a:solidFill>
                <a:latin typeface="+mj-lt"/>
                <a:ea typeface="+mj-ea"/>
                <a:cs typeface="+mj-cs"/>
              </a:rPr>
              <a:t>Exploración</a:t>
            </a:r>
            <a:r>
              <a:rPr lang="en-US" sz="2800" kern="1200" dirty="0">
                <a:solidFill>
                  <a:schemeClr val="tx1"/>
                </a:solidFill>
                <a:latin typeface="+mj-lt"/>
                <a:ea typeface="+mj-ea"/>
                <a:cs typeface="+mj-cs"/>
              </a:rPr>
              <a:t> de </a:t>
            </a:r>
            <a:r>
              <a:rPr lang="en-US" sz="2800" kern="1200" dirty="0" err="1">
                <a:solidFill>
                  <a:schemeClr val="tx1"/>
                </a:solidFill>
                <a:latin typeface="+mj-lt"/>
                <a:ea typeface="+mj-ea"/>
                <a:cs typeface="+mj-cs"/>
              </a:rPr>
              <a:t>datos</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relevantes</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sp>
        <p:nvSpPr>
          <p:cNvPr id="4" name="TextBox 3">
            <a:extLst>
              <a:ext uri="{FF2B5EF4-FFF2-40B4-BE49-F238E27FC236}">
                <a16:creationId xmlns:a16="http://schemas.microsoft.com/office/drawing/2014/main" id="{174F0122-B514-96BA-66FB-C2574924BCA1}"/>
              </a:ext>
            </a:extLst>
          </p:cNvPr>
          <p:cNvSpPr txBox="1"/>
          <p:nvPr/>
        </p:nvSpPr>
        <p:spPr>
          <a:xfrm>
            <a:off x="4814920" y="778114"/>
            <a:ext cx="6701344" cy="343235"/>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ES" kern="1200" dirty="0">
                <a:latin typeface="+mn-lt"/>
                <a:ea typeface="+mn-ea"/>
                <a:cs typeface="+mn-cs"/>
              </a:rPr>
              <a:t>Peso total desembarcado del percentil 75 por región</a:t>
            </a:r>
            <a:r>
              <a:rPr lang="es-419" kern="1200" dirty="0">
                <a:latin typeface="+mn-lt"/>
                <a:ea typeface="+mn-ea"/>
                <a:cs typeface="+mn-cs"/>
              </a:rPr>
              <a:t>.</a:t>
            </a:r>
          </a:p>
        </p:txBody>
      </p:sp>
      <p:pic>
        <p:nvPicPr>
          <p:cNvPr id="6" name="Picture 5">
            <a:extLst>
              <a:ext uri="{FF2B5EF4-FFF2-40B4-BE49-F238E27FC236}">
                <a16:creationId xmlns:a16="http://schemas.microsoft.com/office/drawing/2014/main" id="{99DEA709-3371-6DB4-8A28-1DD2B1A0081B}"/>
              </a:ext>
            </a:extLst>
          </p:cNvPr>
          <p:cNvPicPr>
            <a:picLocks noChangeAspect="1"/>
          </p:cNvPicPr>
          <p:nvPr/>
        </p:nvPicPr>
        <p:blipFill>
          <a:blip r:embed="rId2"/>
          <a:stretch>
            <a:fillRect/>
          </a:stretch>
        </p:blipFill>
        <p:spPr>
          <a:xfrm>
            <a:off x="5883293" y="1161288"/>
            <a:ext cx="5325218" cy="5496692"/>
          </a:xfrm>
          <a:prstGeom prst="rect">
            <a:avLst/>
          </a:prstGeom>
        </p:spPr>
      </p:pic>
    </p:spTree>
    <p:extLst>
      <p:ext uri="{BB962C8B-B14F-4D97-AF65-F5344CB8AC3E}">
        <p14:creationId xmlns:p14="http://schemas.microsoft.com/office/powerpoint/2010/main" val="1886931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EDD56C-251D-4524-EF72-25BF6B59D95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Exploración Inicial</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A1C9D96-CA0C-F2F3-ED94-856B822B96E4}"/>
              </a:ext>
            </a:extLst>
          </p:cNvPr>
          <p:cNvPicPr>
            <a:picLocks noChangeAspect="1"/>
          </p:cNvPicPr>
          <p:nvPr/>
        </p:nvPicPr>
        <p:blipFill>
          <a:blip r:embed="rId2"/>
          <a:stretch>
            <a:fillRect/>
          </a:stretch>
        </p:blipFill>
        <p:spPr>
          <a:xfrm>
            <a:off x="5109988" y="1863438"/>
            <a:ext cx="6715517" cy="2098962"/>
          </a:xfrm>
          <a:prstGeom prst="rect">
            <a:avLst/>
          </a:prstGeom>
        </p:spPr>
      </p:pic>
    </p:spTree>
    <p:extLst>
      <p:ext uri="{BB962C8B-B14F-4D97-AF65-F5344CB8AC3E}">
        <p14:creationId xmlns:p14="http://schemas.microsoft.com/office/powerpoint/2010/main" val="54309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1: </a:t>
            </a:r>
            <a:r>
              <a:rPr lang="en-US" sz="2800" kern="1200" dirty="0" err="1">
                <a:solidFill>
                  <a:schemeClr val="tx1"/>
                </a:solidFill>
                <a:latin typeface="+mj-lt"/>
                <a:ea typeface="+mj-ea"/>
                <a:cs typeface="+mj-cs"/>
              </a:rPr>
              <a:t>Exploración</a:t>
            </a:r>
            <a:r>
              <a:rPr lang="en-US" sz="2800" kern="1200" dirty="0">
                <a:solidFill>
                  <a:schemeClr val="tx1"/>
                </a:solidFill>
                <a:latin typeface="+mj-lt"/>
                <a:ea typeface="+mj-ea"/>
                <a:cs typeface="+mj-cs"/>
              </a:rPr>
              <a:t> de </a:t>
            </a:r>
            <a:r>
              <a:rPr lang="en-US" sz="2800" kern="1200" dirty="0" err="1">
                <a:solidFill>
                  <a:schemeClr val="tx1"/>
                </a:solidFill>
                <a:latin typeface="+mj-lt"/>
                <a:ea typeface="+mj-ea"/>
                <a:cs typeface="+mj-cs"/>
              </a:rPr>
              <a:t>datos</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relevantes</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sp>
        <p:nvSpPr>
          <p:cNvPr id="4" name="TextBox 3">
            <a:extLst>
              <a:ext uri="{FF2B5EF4-FFF2-40B4-BE49-F238E27FC236}">
                <a16:creationId xmlns:a16="http://schemas.microsoft.com/office/drawing/2014/main" id="{174F0122-B514-96BA-66FB-C2574924BCA1}"/>
              </a:ext>
            </a:extLst>
          </p:cNvPr>
          <p:cNvSpPr txBox="1"/>
          <p:nvPr/>
        </p:nvSpPr>
        <p:spPr>
          <a:xfrm>
            <a:off x="4814920" y="778114"/>
            <a:ext cx="6701344" cy="343235"/>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ES" kern="1200" dirty="0">
                <a:latin typeface="+mn-lt"/>
                <a:ea typeface="+mn-ea"/>
                <a:cs typeface="+mn-cs"/>
              </a:rPr>
              <a:t>Peso total desembarcado </a:t>
            </a:r>
            <a:r>
              <a:rPr lang="es-419" dirty="0"/>
              <a:t>máximo </a:t>
            </a:r>
            <a:r>
              <a:rPr lang="es-ES" kern="1200" dirty="0">
                <a:latin typeface="+mn-lt"/>
                <a:ea typeface="+mn-ea"/>
                <a:cs typeface="+mn-cs"/>
              </a:rPr>
              <a:t>por región</a:t>
            </a:r>
            <a:r>
              <a:rPr lang="es-419" kern="1200" dirty="0">
                <a:latin typeface="+mn-lt"/>
                <a:ea typeface="+mn-ea"/>
                <a:cs typeface="+mn-cs"/>
              </a:rPr>
              <a:t>.</a:t>
            </a:r>
          </a:p>
        </p:txBody>
      </p:sp>
      <p:pic>
        <p:nvPicPr>
          <p:cNvPr id="7" name="Picture 6">
            <a:extLst>
              <a:ext uri="{FF2B5EF4-FFF2-40B4-BE49-F238E27FC236}">
                <a16:creationId xmlns:a16="http://schemas.microsoft.com/office/drawing/2014/main" id="{655BA189-A82C-C681-F576-03C30552AF4B}"/>
              </a:ext>
            </a:extLst>
          </p:cNvPr>
          <p:cNvPicPr>
            <a:picLocks noChangeAspect="1"/>
          </p:cNvPicPr>
          <p:nvPr/>
        </p:nvPicPr>
        <p:blipFill>
          <a:blip r:embed="rId2"/>
          <a:stretch>
            <a:fillRect/>
          </a:stretch>
        </p:blipFill>
        <p:spPr>
          <a:xfrm>
            <a:off x="5426093" y="1161288"/>
            <a:ext cx="5325218" cy="5468113"/>
          </a:xfrm>
          <a:prstGeom prst="rect">
            <a:avLst/>
          </a:prstGeom>
        </p:spPr>
      </p:pic>
    </p:spTree>
    <p:extLst>
      <p:ext uri="{BB962C8B-B14F-4D97-AF65-F5344CB8AC3E}">
        <p14:creationId xmlns:p14="http://schemas.microsoft.com/office/powerpoint/2010/main" val="7777729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1: </a:t>
            </a:r>
            <a:r>
              <a:rPr lang="en-US" sz="2800" kern="1200" dirty="0" err="1">
                <a:solidFill>
                  <a:schemeClr val="tx1"/>
                </a:solidFill>
                <a:latin typeface="+mj-lt"/>
                <a:ea typeface="+mj-ea"/>
                <a:cs typeface="+mj-cs"/>
              </a:rPr>
              <a:t>Exploración</a:t>
            </a:r>
            <a:r>
              <a:rPr lang="en-US" sz="2800" kern="1200" dirty="0">
                <a:solidFill>
                  <a:schemeClr val="tx1"/>
                </a:solidFill>
                <a:latin typeface="+mj-lt"/>
                <a:ea typeface="+mj-ea"/>
                <a:cs typeface="+mj-cs"/>
              </a:rPr>
              <a:t> de </a:t>
            </a:r>
            <a:r>
              <a:rPr lang="en-US" sz="2800" kern="1200" dirty="0" err="1">
                <a:solidFill>
                  <a:schemeClr val="tx1"/>
                </a:solidFill>
                <a:latin typeface="+mj-lt"/>
                <a:ea typeface="+mj-ea"/>
                <a:cs typeface="+mj-cs"/>
              </a:rPr>
              <a:t>datos</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relevantes</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sp>
        <p:nvSpPr>
          <p:cNvPr id="4" name="TextBox 3">
            <a:extLst>
              <a:ext uri="{FF2B5EF4-FFF2-40B4-BE49-F238E27FC236}">
                <a16:creationId xmlns:a16="http://schemas.microsoft.com/office/drawing/2014/main" id="{174F0122-B514-96BA-66FB-C2574924BCA1}"/>
              </a:ext>
            </a:extLst>
          </p:cNvPr>
          <p:cNvSpPr txBox="1"/>
          <p:nvPr/>
        </p:nvSpPr>
        <p:spPr>
          <a:xfrm>
            <a:off x="4883931" y="494310"/>
            <a:ext cx="6701344" cy="592535"/>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n-US" kern="1200" dirty="0">
                <a:latin typeface="+mn-lt"/>
                <a:ea typeface="+mn-ea"/>
                <a:cs typeface="+mn-cs"/>
              </a:rPr>
              <a:t>Mapa de </a:t>
            </a:r>
            <a:r>
              <a:rPr lang="es-419" kern="1200" dirty="0">
                <a:latin typeface="+mn-lt"/>
                <a:ea typeface="+mn-ea"/>
                <a:cs typeface="+mn-cs"/>
              </a:rPr>
              <a:t>calor</a:t>
            </a:r>
            <a:r>
              <a:rPr lang="en-US" kern="1200" dirty="0">
                <a:latin typeface="+mn-lt"/>
                <a:ea typeface="+mn-ea"/>
                <a:cs typeface="+mn-cs"/>
              </a:rPr>
              <a:t> del peso total </a:t>
            </a:r>
            <a:r>
              <a:rPr lang="es-419" kern="1200" dirty="0">
                <a:latin typeface="+mn-lt"/>
                <a:ea typeface="+mn-ea"/>
                <a:cs typeface="+mn-cs"/>
              </a:rPr>
              <a:t>desembarcado mínimo, </a:t>
            </a:r>
            <a:r>
              <a:rPr lang="es-419" dirty="0"/>
              <a:t>de los </a:t>
            </a:r>
            <a:r>
              <a:rPr lang="es-419" kern="1200" dirty="0">
                <a:latin typeface="+mn-lt"/>
                <a:ea typeface="+mn-ea"/>
                <a:cs typeface="+mn-cs"/>
              </a:rPr>
              <a:t>percentiles 25, 50 y 75 y el máximo valor por región.</a:t>
            </a:r>
          </a:p>
        </p:txBody>
      </p:sp>
      <p:pic>
        <p:nvPicPr>
          <p:cNvPr id="6" name="Picture 5">
            <a:extLst>
              <a:ext uri="{FF2B5EF4-FFF2-40B4-BE49-F238E27FC236}">
                <a16:creationId xmlns:a16="http://schemas.microsoft.com/office/drawing/2014/main" id="{4271AC24-882F-942A-551C-C88216915DB0}"/>
              </a:ext>
            </a:extLst>
          </p:cNvPr>
          <p:cNvPicPr>
            <a:picLocks noChangeAspect="1"/>
          </p:cNvPicPr>
          <p:nvPr/>
        </p:nvPicPr>
        <p:blipFill>
          <a:blip r:embed="rId2"/>
          <a:stretch>
            <a:fillRect/>
          </a:stretch>
        </p:blipFill>
        <p:spPr>
          <a:xfrm>
            <a:off x="5132515" y="1095471"/>
            <a:ext cx="6382641" cy="5753903"/>
          </a:xfrm>
          <a:prstGeom prst="rect">
            <a:avLst/>
          </a:prstGeom>
        </p:spPr>
      </p:pic>
    </p:spTree>
    <p:extLst>
      <p:ext uri="{BB962C8B-B14F-4D97-AF65-F5344CB8AC3E}">
        <p14:creationId xmlns:p14="http://schemas.microsoft.com/office/powerpoint/2010/main" val="14018285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1: </a:t>
            </a:r>
            <a:r>
              <a:rPr lang="en-US" sz="2800" kern="1200" dirty="0" err="1">
                <a:solidFill>
                  <a:schemeClr val="tx1"/>
                </a:solidFill>
                <a:latin typeface="+mj-lt"/>
                <a:ea typeface="+mj-ea"/>
                <a:cs typeface="+mj-cs"/>
              </a:rPr>
              <a:t>Exploración</a:t>
            </a:r>
            <a:r>
              <a:rPr lang="en-US" sz="2800" kern="1200" dirty="0">
                <a:solidFill>
                  <a:schemeClr val="tx1"/>
                </a:solidFill>
                <a:latin typeface="+mj-lt"/>
                <a:ea typeface="+mj-ea"/>
                <a:cs typeface="+mj-cs"/>
              </a:rPr>
              <a:t> de </a:t>
            </a:r>
            <a:r>
              <a:rPr lang="en-US" sz="2800" kern="1200" dirty="0" err="1">
                <a:solidFill>
                  <a:schemeClr val="tx1"/>
                </a:solidFill>
                <a:latin typeface="+mj-lt"/>
                <a:ea typeface="+mj-ea"/>
                <a:cs typeface="+mj-cs"/>
              </a:rPr>
              <a:t>datos</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relevantes</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sp>
        <p:nvSpPr>
          <p:cNvPr id="4" name="TextBox 3">
            <a:extLst>
              <a:ext uri="{FF2B5EF4-FFF2-40B4-BE49-F238E27FC236}">
                <a16:creationId xmlns:a16="http://schemas.microsoft.com/office/drawing/2014/main" id="{174F0122-B514-96BA-66FB-C2574924BCA1}"/>
              </a:ext>
            </a:extLst>
          </p:cNvPr>
          <p:cNvSpPr txBox="1"/>
          <p:nvPr/>
        </p:nvSpPr>
        <p:spPr>
          <a:xfrm>
            <a:off x="4922781" y="2461768"/>
            <a:ext cx="6701344" cy="343235"/>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kern="1200" dirty="0">
                <a:latin typeface="+mn-lt"/>
                <a:ea typeface="+mn-ea"/>
                <a:cs typeface="+mn-cs"/>
              </a:rPr>
              <a:t>Correlación entre los datos de peso total desembarcado.</a:t>
            </a:r>
          </a:p>
        </p:txBody>
      </p:sp>
      <p:pic>
        <p:nvPicPr>
          <p:cNvPr id="7" name="Picture 6">
            <a:extLst>
              <a:ext uri="{FF2B5EF4-FFF2-40B4-BE49-F238E27FC236}">
                <a16:creationId xmlns:a16="http://schemas.microsoft.com/office/drawing/2014/main" id="{D7C64E01-98F8-2F45-EB07-2DF35196D1C6}"/>
              </a:ext>
            </a:extLst>
          </p:cNvPr>
          <p:cNvPicPr>
            <a:picLocks noChangeAspect="1"/>
          </p:cNvPicPr>
          <p:nvPr/>
        </p:nvPicPr>
        <p:blipFill>
          <a:blip r:embed="rId2"/>
          <a:stretch>
            <a:fillRect/>
          </a:stretch>
        </p:blipFill>
        <p:spPr>
          <a:xfrm>
            <a:off x="4586697" y="2852176"/>
            <a:ext cx="7551977" cy="1347783"/>
          </a:xfrm>
          <a:prstGeom prst="rect">
            <a:avLst/>
          </a:prstGeom>
        </p:spPr>
      </p:pic>
    </p:spTree>
    <p:extLst>
      <p:ext uri="{BB962C8B-B14F-4D97-AF65-F5344CB8AC3E}">
        <p14:creationId xmlns:p14="http://schemas.microsoft.com/office/powerpoint/2010/main" val="29892285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fontScale="90000"/>
          </a:bodyPr>
          <a:lstStyle/>
          <a:p>
            <a:r>
              <a:rPr lang="en-US" sz="2800" kern="1200" dirty="0">
                <a:solidFill>
                  <a:schemeClr val="tx1"/>
                </a:solidFill>
                <a:latin typeface="+mj-lt"/>
                <a:ea typeface="+mj-ea"/>
                <a:cs typeface="+mj-cs"/>
              </a:rPr>
              <a:t>Cap 2: An</a:t>
            </a:r>
            <a:r>
              <a:rPr lang="es-419" sz="2800" kern="1200" dirty="0" err="1">
                <a:solidFill>
                  <a:schemeClr val="tx1"/>
                </a:solidFill>
                <a:latin typeface="+mj-lt"/>
                <a:ea typeface="+mj-ea"/>
                <a:cs typeface="+mj-cs"/>
              </a:rPr>
              <a:t>álisis</a:t>
            </a:r>
            <a:r>
              <a:rPr lang="es-419" sz="2800" kern="1200" dirty="0">
                <a:solidFill>
                  <a:schemeClr val="tx1"/>
                </a:solidFill>
                <a:latin typeface="+mj-lt"/>
                <a:ea typeface="+mj-ea"/>
                <a:cs typeface="+mj-cs"/>
              </a:rPr>
              <a:t> de </a:t>
            </a:r>
            <a:r>
              <a:rPr lang="es-419" sz="2800" kern="1200" dirty="0" err="1">
                <a:solidFill>
                  <a:schemeClr val="tx1"/>
                </a:solidFill>
                <a:latin typeface="+mj-lt"/>
                <a:ea typeface="+mj-ea"/>
                <a:cs typeface="+mj-cs"/>
              </a:rPr>
              <a:t>insights</a:t>
            </a:r>
            <a:r>
              <a:rPr lang="es-419" sz="2800" dirty="0"/>
              <a:t>/información a tomar en cuenta</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graphicFrame>
        <p:nvGraphicFramePr>
          <p:cNvPr id="5" name="Table 4">
            <a:extLst>
              <a:ext uri="{FF2B5EF4-FFF2-40B4-BE49-F238E27FC236}">
                <a16:creationId xmlns:a16="http://schemas.microsoft.com/office/drawing/2014/main" id="{EAAAF84A-754B-62E9-A82B-3FAFD19D8EBD}"/>
              </a:ext>
            </a:extLst>
          </p:cNvPr>
          <p:cNvGraphicFramePr>
            <a:graphicFrameLocks noGrp="1"/>
          </p:cNvGraphicFramePr>
          <p:nvPr>
            <p:extLst>
              <p:ext uri="{D42A27DB-BD31-4B8C-83A1-F6EECF244321}">
                <p14:modId xmlns:p14="http://schemas.microsoft.com/office/powerpoint/2010/main" val="1931462238"/>
              </p:ext>
            </p:extLst>
          </p:nvPr>
        </p:nvGraphicFramePr>
        <p:xfrm>
          <a:off x="5440219" y="206318"/>
          <a:ext cx="5958512" cy="6562712"/>
        </p:xfrm>
        <a:graphic>
          <a:graphicData uri="http://schemas.openxmlformats.org/drawingml/2006/table">
            <a:tbl>
              <a:tblPr firstRow="1" bandRow="1">
                <a:tableStyleId>{0660B408-B3CF-4A94-85FC-2B1E0A45F4A2}</a:tableStyleId>
              </a:tblPr>
              <a:tblGrid>
                <a:gridCol w="2883618">
                  <a:extLst>
                    <a:ext uri="{9D8B030D-6E8A-4147-A177-3AD203B41FA5}">
                      <a16:colId xmlns:a16="http://schemas.microsoft.com/office/drawing/2014/main" val="71521371"/>
                    </a:ext>
                  </a:extLst>
                </a:gridCol>
                <a:gridCol w="3074894">
                  <a:extLst>
                    <a:ext uri="{9D8B030D-6E8A-4147-A177-3AD203B41FA5}">
                      <a16:colId xmlns:a16="http://schemas.microsoft.com/office/drawing/2014/main" val="4068878630"/>
                    </a:ext>
                  </a:extLst>
                </a:gridCol>
              </a:tblGrid>
              <a:tr h="627218">
                <a:tc>
                  <a:txBody>
                    <a:bodyPr/>
                    <a:lstStyle/>
                    <a:p>
                      <a:r>
                        <a:rPr lang="es-419" dirty="0"/>
                        <a:t>Exploración de datos</a:t>
                      </a:r>
                      <a:endParaRPr lang="en-GB" dirty="0"/>
                    </a:p>
                  </a:txBody>
                  <a:tcPr>
                    <a:solidFill>
                      <a:schemeClr val="bg2">
                        <a:lumMod val="50000"/>
                      </a:schemeClr>
                    </a:solidFill>
                  </a:tcPr>
                </a:tc>
                <a:tc>
                  <a:txBody>
                    <a:bodyPr/>
                    <a:lstStyle/>
                    <a:p>
                      <a:r>
                        <a:rPr lang="es-419" dirty="0" err="1"/>
                        <a:t>Insights</a:t>
                      </a:r>
                      <a:r>
                        <a:rPr lang="es-419" dirty="0"/>
                        <a:t>/Información a tomar en cuenta</a:t>
                      </a:r>
                      <a:endParaRPr lang="en-GB" dirty="0"/>
                    </a:p>
                  </a:txBody>
                  <a:tcPr>
                    <a:solidFill>
                      <a:schemeClr val="bg2">
                        <a:lumMod val="50000"/>
                      </a:schemeClr>
                    </a:solidFill>
                  </a:tcPr>
                </a:tc>
                <a:extLst>
                  <a:ext uri="{0D108BD9-81ED-4DB2-BD59-A6C34878D82A}">
                    <a16:rowId xmlns:a16="http://schemas.microsoft.com/office/drawing/2014/main" val="2729151865"/>
                  </a:ext>
                </a:extLst>
              </a:tr>
              <a:tr h="627218">
                <a:tc>
                  <a:txBody>
                    <a:bodyPr/>
                    <a:lstStyle/>
                    <a:p>
                      <a:r>
                        <a:rPr lang="es-ES" sz="1200" dirty="0"/>
                        <a:t>Peso total desembarcado promedio por región</a:t>
                      </a:r>
                      <a:endParaRPr lang="en-GB" sz="1200" dirty="0"/>
                    </a:p>
                  </a:txBody>
                  <a:tcPr/>
                </a:tc>
                <a:tc>
                  <a:txBody>
                    <a:bodyPr/>
                    <a:lstStyle/>
                    <a:p>
                      <a:pPr marL="285750" indent="-285750">
                        <a:buFont typeface="Arial" panose="020B0604020202020204" pitchFamily="34" charset="0"/>
                        <a:buChar char="•"/>
                      </a:pPr>
                      <a:r>
                        <a:rPr lang="es-419" sz="1000" dirty="0"/>
                        <a:t>La región con promedio más alto es US y la que tiene el promedio más bajo es el caribe.</a:t>
                      </a:r>
                    </a:p>
                  </a:txBody>
                  <a:tcPr/>
                </a:tc>
                <a:extLst>
                  <a:ext uri="{0D108BD9-81ED-4DB2-BD59-A6C34878D82A}">
                    <a16:rowId xmlns:a16="http://schemas.microsoft.com/office/drawing/2014/main" val="4208024110"/>
                  </a:ext>
                </a:extLst>
              </a:tr>
              <a:tr h="6272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latin typeface="+mn-lt"/>
                          <a:ea typeface="+mn-ea"/>
                          <a:cs typeface="+mn-cs"/>
                        </a:rPr>
                        <a:t>Extracción de datos de la distribución de aviones por región en intervalos de percentiles por el peso total desembarcado</a:t>
                      </a:r>
                      <a:endParaRPr lang="en-GB" sz="1200" dirty="0"/>
                    </a:p>
                  </a:txBody>
                  <a:tcPr/>
                </a:tc>
                <a:tc>
                  <a:txBody>
                    <a:bodyPr/>
                    <a:lstStyle/>
                    <a:p>
                      <a:pPr marL="285750" indent="-285750">
                        <a:buFont typeface="Arial" panose="020B0604020202020204" pitchFamily="34" charset="0"/>
                        <a:buChar char="•"/>
                      </a:pPr>
                      <a:r>
                        <a:rPr lang="es-419" sz="1000" dirty="0"/>
                        <a:t>No hay cambios bruscos de cantidad de aviones entre intervalos de percentiles.</a:t>
                      </a:r>
                    </a:p>
                    <a:p>
                      <a:pPr marL="285750" indent="-285750">
                        <a:buFont typeface="Arial" panose="020B0604020202020204" pitchFamily="34" charset="0"/>
                        <a:buChar char="•"/>
                      </a:pPr>
                      <a:r>
                        <a:rPr lang="es-419" sz="1000" noProof="0" dirty="0"/>
                        <a:t>Solo hay 3 aviones que operan en el caribe y uno se encuentra muy separado de los otros aviones entre percentiles.</a:t>
                      </a:r>
                    </a:p>
                  </a:txBody>
                  <a:tcPr/>
                </a:tc>
                <a:extLst>
                  <a:ext uri="{0D108BD9-81ED-4DB2-BD59-A6C34878D82A}">
                    <a16:rowId xmlns:a16="http://schemas.microsoft.com/office/drawing/2014/main" val="943419742"/>
                  </a:ext>
                </a:extLst>
              </a:tr>
              <a:tr h="627218">
                <a:tc>
                  <a:txBody>
                    <a:bodyPr/>
                    <a:lstStyle/>
                    <a:p>
                      <a:r>
                        <a:rPr lang="es-ES" sz="1200" dirty="0"/>
                        <a:t>Estadísticas generales del peso total desembarcado por región geográfica</a:t>
                      </a:r>
                    </a:p>
                  </a:txBody>
                  <a:tcPr/>
                </a:tc>
                <a:tc>
                  <a:txBody>
                    <a:bodyPr/>
                    <a:lstStyle/>
                    <a:p>
                      <a:pPr marL="171450" indent="-171450">
                        <a:buFont typeface="Arial" panose="020B0604020202020204" pitchFamily="34" charset="0"/>
                        <a:buChar char="•"/>
                      </a:pPr>
                      <a:r>
                        <a:rPr lang="es-419" sz="1000" noProof="0" dirty="0"/>
                        <a:t>Las regiones en donde operan más aviones son US y Asia.</a:t>
                      </a:r>
                    </a:p>
                  </a:txBody>
                  <a:tcPr/>
                </a:tc>
                <a:extLst>
                  <a:ext uri="{0D108BD9-81ED-4DB2-BD59-A6C34878D82A}">
                    <a16:rowId xmlns:a16="http://schemas.microsoft.com/office/drawing/2014/main" val="2274878002"/>
                  </a:ext>
                </a:extLst>
              </a:tr>
              <a:tr h="6272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Peso total desembarcado promedio por región</a:t>
                      </a:r>
                    </a:p>
                  </a:txBody>
                  <a:tcPr/>
                </a:tc>
                <a:tc>
                  <a:txBody>
                    <a:bodyPr/>
                    <a:lstStyle/>
                    <a:p>
                      <a:pPr marL="171450" indent="-171450">
                        <a:buFont typeface="Arial" panose="020B0604020202020204" pitchFamily="34" charset="0"/>
                        <a:buChar char="•"/>
                      </a:pPr>
                      <a:r>
                        <a:rPr lang="es-419" sz="1000" noProof="0" dirty="0"/>
                        <a:t>US tiene una gran cantidad de peso total desembarcado promedio a comparación con regiones que se encuentran en el top 5 como Asia, Europa, el medio este y Australia/Oceanía.</a:t>
                      </a:r>
                    </a:p>
                  </a:txBody>
                  <a:tcPr/>
                </a:tc>
                <a:extLst>
                  <a:ext uri="{0D108BD9-81ED-4DB2-BD59-A6C34878D82A}">
                    <a16:rowId xmlns:a16="http://schemas.microsoft.com/office/drawing/2014/main" val="1128323703"/>
                  </a:ext>
                </a:extLst>
              </a:tr>
              <a:tr h="6272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Peso total desembarcado mínimo por región</a:t>
                      </a:r>
                    </a:p>
                  </a:txBody>
                  <a:tcPr/>
                </a:tc>
                <a:tc>
                  <a:txBody>
                    <a:bodyPr/>
                    <a:lstStyle/>
                    <a:p>
                      <a:pPr marL="171450" indent="-171450">
                        <a:buFont typeface="Arial" panose="020B0604020202020204" pitchFamily="34" charset="0"/>
                        <a:buChar char="•"/>
                      </a:pPr>
                      <a:r>
                        <a:rPr lang="es-419" sz="1000" noProof="0" dirty="0"/>
                        <a:t>El caribe posee la mayor cantidad de peso total desembarcado mínimo y US la menor cantidad.</a:t>
                      </a:r>
                    </a:p>
                  </a:txBody>
                  <a:tcPr/>
                </a:tc>
                <a:extLst>
                  <a:ext uri="{0D108BD9-81ED-4DB2-BD59-A6C34878D82A}">
                    <a16:rowId xmlns:a16="http://schemas.microsoft.com/office/drawing/2014/main" val="247451361"/>
                  </a:ext>
                </a:extLst>
              </a:tr>
              <a:tr h="6272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Peso total desembarcado del percentil 25 por región</a:t>
                      </a:r>
                    </a:p>
                  </a:txBody>
                  <a:tcPr/>
                </a:tc>
                <a:tc>
                  <a:txBody>
                    <a:bodyPr/>
                    <a:lstStyle/>
                    <a:p>
                      <a:pPr marL="171450" indent="-171450">
                        <a:buFont typeface="Arial" panose="020B0604020202020204" pitchFamily="34" charset="0"/>
                        <a:buChar char="•"/>
                      </a:pPr>
                      <a:r>
                        <a:rPr lang="es-419" sz="1000" noProof="0" dirty="0"/>
                        <a:t>Las regiones con mayor cantidad de peso total desembarcado en este percentil son Asia y el medio este con cantidades muy similares.</a:t>
                      </a:r>
                    </a:p>
                  </a:txBody>
                  <a:tcPr/>
                </a:tc>
                <a:extLst>
                  <a:ext uri="{0D108BD9-81ED-4DB2-BD59-A6C34878D82A}">
                    <a16:rowId xmlns:a16="http://schemas.microsoft.com/office/drawing/2014/main" val="1235062880"/>
                  </a:ext>
                </a:extLst>
              </a:tr>
              <a:tr h="6272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Peso total desembarcado del percentil 50 por región</a:t>
                      </a:r>
                    </a:p>
                  </a:txBody>
                  <a:tcPr/>
                </a:tc>
                <a:tc>
                  <a:txBody>
                    <a:bodyPr/>
                    <a:lstStyle/>
                    <a:p>
                      <a:pPr marL="171450" indent="-171450">
                        <a:buFont typeface="Arial" panose="020B0604020202020204" pitchFamily="34" charset="0"/>
                        <a:buChar char="•"/>
                      </a:pPr>
                      <a:r>
                        <a:rPr lang="es-419" sz="1000" noProof="0" dirty="0"/>
                        <a:t>Asia y el medio este siguen siendo las regiones con mayor cantidad en este percentil pero ahora con más diferencia.</a:t>
                      </a:r>
                    </a:p>
                    <a:p>
                      <a:pPr marL="171450" indent="-171450">
                        <a:buFont typeface="Arial" panose="020B0604020202020204" pitchFamily="34" charset="0"/>
                        <a:buChar char="•"/>
                      </a:pPr>
                      <a:r>
                        <a:rPr lang="es-419" sz="1000" noProof="0" dirty="0"/>
                        <a:t>Europa está más cerca de la mayor cantidad y competir con Asia y el medio este.</a:t>
                      </a:r>
                    </a:p>
                  </a:txBody>
                  <a:tcPr/>
                </a:tc>
                <a:extLst>
                  <a:ext uri="{0D108BD9-81ED-4DB2-BD59-A6C34878D82A}">
                    <a16:rowId xmlns:a16="http://schemas.microsoft.com/office/drawing/2014/main" val="1360256218"/>
                  </a:ext>
                </a:extLst>
              </a:tr>
              <a:tr h="6272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Peso total desembarcado del percentil 75 por región</a:t>
                      </a:r>
                    </a:p>
                  </a:txBody>
                  <a:tcPr/>
                </a:tc>
                <a:tc>
                  <a:txBody>
                    <a:bodyPr/>
                    <a:lstStyle/>
                    <a:p>
                      <a:pPr marL="171450" indent="-171450">
                        <a:buFont typeface="Arial" panose="020B0604020202020204" pitchFamily="34" charset="0"/>
                        <a:buChar char="•"/>
                      </a:pPr>
                      <a:r>
                        <a:rPr lang="es-419" sz="1000" noProof="0" dirty="0"/>
                        <a:t>US realiza un gran cambio con los percentiles anteriores siendo ahora la región con mayor cantidad de peso total desembarcado en este percentil.</a:t>
                      </a:r>
                    </a:p>
                    <a:p>
                      <a:pPr marL="171450" indent="-171450">
                        <a:buFont typeface="Arial" panose="020B0604020202020204" pitchFamily="34" charset="0"/>
                        <a:buChar char="•"/>
                      </a:pPr>
                      <a:r>
                        <a:rPr lang="es-419" sz="1000" noProof="0" dirty="0"/>
                        <a:t>Europa ahora se encuentra como la segunda región con mayor cantidad</a:t>
                      </a:r>
                    </a:p>
                  </a:txBody>
                  <a:tcPr/>
                </a:tc>
                <a:extLst>
                  <a:ext uri="{0D108BD9-81ED-4DB2-BD59-A6C34878D82A}">
                    <a16:rowId xmlns:a16="http://schemas.microsoft.com/office/drawing/2014/main" val="2881746832"/>
                  </a:ext>
                </a:extLst>
              </a:tr>
            </a:tbl>
          </a:graphicData>
        </a:graphic>
      </p:graphicFrame>
    </p:spTree>
    <p:extLst>
      <p:ext uri="{BB962C8B-B14F-4D97-AF65-F5344CB8AC3E}">
        <p14:creationId xmlns:p14="http://schemas.microsoft.com/office/powerpoint/2010/main" val="16320870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fontScale="90000"/>
          </a:bodyPr>
          <a:lstStyle/>
          <a:p>
            <a:r>
              <a:rPr lang="en-US" sz="2800" kern="1200" dirty="0">
                <a:solidFill>
                  <a:schemeClr val="tx1"/>
                </a:solidFill>
                <a:latin typeface="+mj-lt"/>
                <a:ea typeface="+mj-ea"/>
                <a:cs typeface="+mj-cs"/>
              </a:rPr>
              <a:t>Cap 2: An</a:t>
            </a:r>
            <a:r>
              <a:rPr lang="es-419" sz="2800" kern="1200" dirty="0" err="1">
                <a:solidFill>
                  <a:schemeClr val="tx1"/>
                </a:solidFill>
                <a:latin typeface="+mj-lt"/>
                <a:ea typeface="+mj-ea"/>
                <a:cs typeface="+mj-cs"/>
              </a:rPr>
              <a:t>álisis</a:t>
            </a:r>
            <a:r>
              <a:rPr lang="es-419" sz="2800" kern="1200" dirty="0">
                <a:solidFill>
                  <a:schemeClr val="tx1"/>
                </a:solidFill>
                <a:latin typeface="+mj-lt"/>
                <a:ea typeface="+mj-ea"/>
                <a:cs typeface="+mj-cs"/>
              </a:rPr>
              <a:t> de </a:t>
            </a:r>
            <a:r>
              <a:rPr lang="es-419" sz="2800" kern="1200" dirty="0" err="1">
                <a:solidFill>
                  <a:schemeClr val="tx1"/>
                </a:solidFill>
                <a:latin typeface="+mj-lt"/>
                <a:ea typeface="+mj-ea"/>
                <a:cs typeface="+mj-cs"/>
              </a:rPr>
              <a:t>insights</a:t>
            </a:r>
            <a:r>
              <a:rPr lang="es-419" sz="2800" dirty="0"/>
              <a:t>/información a tomar en cuenta</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graphicFrame>
        <p:nvGraphicFramePr>
          <p:cNvPr id="5" name="Table 4">
            <a:extLst>
              <a:ext uri="{FF2B5EF4-FFF2-40B4-BE49-F238E27FC236}">
                <a16:creationId xmlns:a16="http://schemas.microsoft.com/office/drawing/2014/main" id="{EAAAF84A-754B-62E9-A82B-3FAFD19D8EBD}"/>
              </a:ext>
            </a:extLst>
          </p:cNvPr>
          <p:cNvGraphicFramePr>
            <a:graphicFrameLocks noGrp="1"/>
          </p:cNvGraphicFramePr>
          <p:nvPr>
            <p:extLst>
              <p:ext uri="{D42A27DB-BD31-4B8C-83A1-F6EECF244321}">
                <p14:modId xmlns:p14="http://schemas.microsoft.com/office/powerpoint/2010/main" val="2287803160"/>
              </p:ext>
            </p:extLst>
          </p:nvPr>
        </p:nvGraphicFramePr>
        <p:xfrm>
          <a:off x="5440219" y="2070262"/>
          <a:ext cx="5958512" cy="3657600"/>
        </p:xfrm>
        <a:graphic>
          <a:graphicData uri="http://schemas.openxmlformats.org/drawingml/2006/table">
            <a:tbl>
              <a:tblPr firstRow="1" bandRow="1">
                <a:tableStyleId>{0660B408-B3CF-4A94-85FC-2B1E0A45F4A2}</a:tableStyleId>
              </a:tblPr>
              <a:tblGrid>
                <a:gridCol w="2883618">
                  <a:extLst>
                    <a:ext uri="{9D8B030D-6E8A-4147-A177-3AD203B41FA5}">
                      <a16:colId xmlns:a16="http://schemas.microsoft.com/office/drawing/2014/main" val="71521371"/>
                    </a:ext>
                  </a:extLst>
                </a:gridCol>
                <a:gridCol w="3074894">
                  <a:extLst>
                    <a:ext uri="{9D8B030D-6E8A-4147-A177-3AD203B41FA5}">
                      <a16:colId xmlns:a16="http://schemas.microsoft.com/office/drawing/2014/main" val="4068878630"/>
                    </a:ext>
                  </a:extLst>
                </a:gridCol>
              </a:tblGrid>
              <a:tr h="627218">
                <a:tc>
                  <a:txBody>
                    <a:bodyPr/>
                    <a:lstStyle/>
                    <a:p>
                      <a:r>
                        <a:rPr lang="es-419" dirty="0"/>
                        <a:t>Exploración de datos</a:t>
                      </a:r>
                      <a:endParaRPr lang="en-GB" dirty="0"/>
                    </a:p>
                  </a:txBody>
                  <a:tcPr>
                    <a:solidFill>
                      <a:schemeClr val="bg2">
                        <a:lumMod val="50000"/>
                      </a:schemeClr>
                    </a:solidFill>
                  </a:tcPr>
                </a:tc>
                <a:tc>
                  <a:txBody>
                    <a:bodyPr/>
                    <a:lstStyle/>
                    <a:p>
                      <a:r>
                        <a:rPr lang="es-419" dirty="0" err="1"/>
                        <a:t>Insights</a:t>
                      </a:r>
                      <a:r>
                        <a:rPr lang="es-419" dirty="0"/>
                        <a:t>/Información a tomar en cuenta</a:t>
                      </a:r>
                      <a:endParaRPr lang="en-GB" dirty="0"/>
                    </a:p>
                  </a:txBody>
                  <a:tcPr>
                    <a:solidFill>
                      <a:schemeClr val="bg2">
                        <a:lumMod val="50000"/>
                      </a:schemeClr>
                    </a:solidFill>
                  </a:tcPr>
                </a:tc>
                <a:extLst>
                  <a:ext uri="{0D108BD9-81ED-4DB2-BD59-A6C34878D82A}">
                    <a16:rowId xmlns:a16="http://schemas.microsoft.com/office/drawing/2014/main" val="2729151865"/>
                  </a:ext>
                </a:extLst>
              </a:tr>
              <a:tr h="627218">
                <a:tc>
                  <a:txBody>
                    <a:bodyPr/>
                    <a:lstStyle/>
                    <a:p>
                      <a:r>
                        <a:rPr lang="es-ES" sz="1200" dirty="0"/>
                        <a:t>Peso total desembarcado máximo por región</a:t>
                      </a:r>
                      <a:endParaRPr lang="en-GB" sz="1200" dirty="0"/>
                    </a:p>
                  </a:txBody>
                  <a:tcPr/>
                </a:tc>
                <a:tc>
                  <a:txBody>
                    <a:bodyPr/>
                    <a:lstStyle/>
                    <a:p>
                      <a:pPr marL="285750" indent="-285750">
                        <a:buFont typeface="Arial" panose="020B0604020202020204" pitchFamily="34" charset="0"/>
                        <a:buChar char="•"/>
                      </a:pPr>
                      <a:r>
                        <a:rPr lang="es-419" sz="1000" dirty="0"/>
                        <a:t>US posee una gran diferencia con los demás países en el peso total desembarcado máximo </a:t>
                      </a:r>
                      <a:r>
                        <a:rPr lang="es-419" sz="1000" dirty="0" err="1"/>
                        <a:t>llendo</a:t>
                      </a:r>
                      <a:r>
                        <a:rPr lang="es-419" sz="1000" dirty="0"/>
                        <a:t> más arriba del doble de otros países que se encuentran en el top 3 como Asia y Europa.</a:t>
                      </a:r>
                    </a:p>
                    <a:p>
                      <a:pPr marL="285750" indent="-285750">
                        <a:buFont typeface="Arial" panose="020B0604020202020204" pitchFamily="34" charset="0"/>
                        <a:buChar char="•"/>
                      </a:pPr>
                      <a:r>
                        <a:rPr lang="es-419" sz="1000" dirty="0"/>
                        <a:t>A diferencia del percentil 75, el medio este ahora se encuentra en el cuarto lugar.</a:t>
                      </a:r>
                    </a:p>
                  </a:txBody>
                  <a:tcPr/>
                </a:tc>
                <a:extLst>
                  <a:ext uri="{0D108BD9-81ED-4DB2-BD59-A6C34878D82A}">
                    <a16:rowId xmlns:a16="http://schemas.microsoft.com/office/drawing/2014/main" val="4208024110"/>
                  </a:ext>
                </a:extLst>
              </a:tr>
              <a:tr h="6272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latin typeface="+mn-lt"/>
                          <a:ea typeface="+mn-ea"/>
                          <a:cs typeface="+mn-cs"/>
                        </a:rPr>
                        <a:t>Mapa de calor del peso total desembarcado mínimo, de los percentiles 25, 50 y 75 y el máximo valor por región</a:t>
                      </a:r>
                      <a:endParaRPr lang="en-GB" sz="1200" dirty="0"/>
                    </a:p>
                  </a:txBody>
                  <a:tcPr/>
                </a:tc>
                <a:tc>
                  <a:txBody>
                    <a:bodyPr/>
                    <a:lstStyle/>
                    <a:p>
                      <a:pPr marL="285750" indent="-285750">
                        <a:buFont typeface="Arial" panose="020B0604020202020204" pitchFamily="34" charset="0"/>
                        <a:buChar char="•"/>
                      </a:pPr>
                      <a:r>
                        <a:rPr lang="es-419" sz="1000" dirty="0"/>
                        <a:t>Existen regiones que tienen un desarrollo muy similar a lo largo de los percentiles como Asia, </a:t>
                      </a:r>
                      <a:r>
                        <a:rPr lang="es-419" sz="1000" dirty="0" err="1"/>
                        <a:t>Canada</a:t>
                      </a:r>
                      <a:r>
                        <a:rPr lang="es-419" sz="1000" dirty="0"/>
                        <a:t> y Europa o Australia, centro américa y el medio este, por lo que se podría categorizar a las regiones en cómo es que cambia su peso total desembarcado a lo largo de los percentiles.</a:t>
                      </a:r>
                      <a:endParaRPr lang="en-GB" sz="1000" dirty="0"/>
                    </a:p>
                  </a:txBody>
                  <a:tcPr/>
                </a:tc>
                <a:extLst>
                  <a:ext uri="{0D108BD9-81ED-4DB2-BD59-A6C34878D82A}">
                    <a16:rowId xmlns:a16="http://schemas.microsoft.com/office/drawing/2014/main" val="943419742"/>
                  </a:ext>
                </a:extLst>
              </a:tr>
              <a:tr h="627218">
                <a:tc>
                  <a:txBody>
                    <a:bodyPr/>
                    <a:lstStyle/>
                    <a:p>
                      <a:r>
                        <a:rPr lang="es-ES" sz="1200" dirty="0"/>
                        <a:t>Correlación entre los datos de peso total desembarcado</a:t>
                      </a:r>
                    </a:p>
                  </a:txBody>
                  <a:tcPr/>
                </a:tc>
                <a:tc>
                  <a:txBody>
                    <a:bodyPr/>
                    <a:lstStyle/>
                    <a:p>
                      <a:pPr marL="171450" indent="-171450">
                        <a:buFont typeface="Arial" panose="020B0604020202020204" pitchFamily="34" charset="0"/>
                        <a:buChar char="•"/>
                      </a:pPr>
                      <a:r>
                        <a:rPr lang="es-419" sz="1000" dirty="0"/>
                        <a:t>Los percentiles 25 y 50 tienen una correlación muy cercana a 1 al igual que el percentil 75 y el máximo por lo  que se podría esperar que el incremento de peso total desembarcado entre estos percentiles sea muy similar entre regiones.</a:t>
                      </a:r>
                      <a:endParaRPr lang="en-GB" sz="1000" dirty="0"/>
                    </a:p>
                  </a:txBody>
                  <a:tcPr/>
                </a:tc>
                <a:extLst>
                  <a:ext uri="{0D108BD9-81ED-4DB2-BD59-A6C34878D82A}">
                    <a16:rowId xmlns:a16="http://schemas.microsoft.com/office/drawing/2014/main" val="2274878002"/>
                  </a:ext>
                </a:extLst>
              </a:tr>
            </a:tbl>
          </a:graphicData>
        </a:graphic>
      </p:graphicFrame>
    </p:spTree>
    <p:extLst>
      <p:ext uri="{BB962C8B-B14F-4D97-AF65-F5344CB8AC3E}">
        <p14:creationId xmlns:p14="http://schemas.microsoft.com/office/powerpoint/2010/main" val="14013534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3: </a:t>
            </a:r>
            <a:r>
              <a:rPr lang="en-US" sz="2800" kern="1200" dirty="0" err="1">
                <a:solidFill>
                  <a:schemeClr val="tx1"/>
                </a:solidFill>
                <a:latin typeface="+mj-lt"/>
                <a:ea typeface="+mj-ea"/>
                <a:cs typeface="+mj-cs"/>
              </a:rPr>
              <a:t>Resultados</a:t>
            </a:r>
            <a:endParaRPr lang="en-US"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sp>
        <p:nvSpPr>
          <p:cNvPr id="14" name="TextBox 13">
            <a:extLst>
              <a:ext uri="{FF2B5EF4-FFF2-40B4-BE49-F238E27FC236}">
                <a16:creationId xmlns:a16="http://schemas.microsoft.com/office/drawing/2014/main" id="{54E0D638-8CDE-40E8-6111-034739EDA47A}"/>
              </a:ext>
            </a:extLst>
          </p:cNvPr>
          <p:cNvSpPr txBox="1"/>
          <p:nvPr/>
        </p:nvSpPr>
        <p:spPr>
          <a:xfrm>
            <a:off x="4744942" y="154666"/>
            <a:ext cx="6892092" cy="891334"/>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ES" sz="1152" kern="1200" dirty="0">
                <a:solidFill>
                  <a:schemeClr val="tx1"/>
                </a:solidFill>
                <a:latin typeface="+mn-lt"/>
                <a:ea typeface="+mn-ea"/>
                <a:cs typeface="+mn-cs"/>
              </a:rPr>
              <a:t>El peso total desembarcado por región depende de que tanto movimiento comercial exista en dicha región. Esto se refleja especialmente en US, Asia y Europa los cuales son los países con los rangos más extensos entre las regiones. También se refleja en regiones con menor movimiento comercial como el caribe o Sudamérica en donde existe un rango menor de peso total desembarcado y donde la mayor cantidad de aviones se concentra en percentiles menores o iguales a 50.</a:t>
            </a:r>
            <a:endParaRPr lang="es-419" kern="1200" dirty="0">
              <a:latin typeface="+mn-lt"/>
              <a:ea typeface="+mn-ea"/>
              <a:cs typeface="+mn-cs"/>
            </a:endParaRPr>
          </a:p>
        </p:txBody>
      </p:sp>
      <p:pic>
        <p:nvPicPr>
          <p:cNvPr id="7" name="Picture 6">
            <a:extLst>
              <a:ext uri="{FF2B5EF4-FFF2-40B4-BE49-F238E27FC236}">
                <a16:creationId xmlns:a16="http://schemas.microsoft.com/office/drawing/2014/main" id="{5E7A0A96-40CD-E371-65B2-C504FC79DD6F}"/>
              </a:ext>
            </a:extLst>
          </p:cNvPr>
          <p:cNvPicPr>
            <a:picLocks noChangeAspect="1"/>
          </p:cNvPicPr>
          <p:nvPr/>
        </p:nvPicPr>
        <p:blipFill rotWithShape="1">
          <a:blip r:embed="rId2"/>
          <a:srcRect b="31882"/>
          <a:stretch/>
        </p:blipFill>
        <p:spPr>
          <a:xfrm>
            <a:off x="6096000" y="1046000"/>
            <a:ext cx="4007312" cy="2450265"/>
          </a:xfrm>
          <a:prstGeom prst="rect">
            <a:avLst/>
          </a:prstGeom>
        </p:spPr>
      </p:pic>
      <p:pic>
        <p:nvPicPr>
          <p:cNvPr id="9" name="Picture 8">
            <a:extLst>
              <a:ext uri="{FF2B5EF4-FFF2-40B4-BE49-F238E27FC236}">
                <a16:creationId xmlns:a16="http://schemas.microsoft.com/office/drawing/2014/main" id="{F44AD497-54C1-23D6-80B4-B9BE487796F0}"/>
              </a:ext>
            </a:extLst>
          </p:cNvPr>
          <p:cNvPicPr>
            <a:picLocks noChangeAspect="1"/>
          </p:cNvPicPr>
          <p:nvPr/>
        </p:nvPicPr>
        <p:blipFill>
          <a:blip r:embed="rId3"/>
          <a:stretch>
            <a:fillRect/>
          </a:stretch>
        </p:blipFill>
        <p:spPr>
          <a:xfrm>
            <a:off x="4817623" y="3640348"/>
            <a:ext cx="7325080" cy="2846268"/>
          </a:xfrm>
          <a:prstGeom prst="rect">
            <a:avLst/>
          </a:prstGeom>
        </p:spPr>
      </p:pic>
    </p:spTree>
    <p:extLst>
      <p:ext uri="{BB962C8B-B14F-4D97-AF65-F5344CB8AC3E}">
        <p14:creationId xmlns:p14="http://schemas.microsoft.com/office/powerpoint/2010/main" val="16929877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4: </a:t>
            </a:r>
            <a:r>
              <a:rPr lang="es-419" sz="2800" kern="1200" dirty="0">
                <a:solidFill>
                  <a:schemeClr val="tx1"/>
                </a:solidFill>
                <a:latin typeface="+mj-lt"/>
                <a:ea typeface="+mj-ea"/>
                <a:cs typeface="+mj-cs"/>
              </a:rPr>
              <a:t>Preparación de presentación</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sp>
        <p:nvSpPr>
          <p:cNvPr id="6" name="TextBox 5">
            <a:extLst>
              <a:ext uri="{FF2B5EF4-FFF2-40B4-BE49-F238E27FC236}">
                <a16:creationId xmlns:a16="http://schemas.microsoft.com/office/drawing/2014/main" id="{986255F1-2CD3-D3FA-3B49-366BAF5D3BDA}"/>
              </a:ext>
            </a:extLst>
          </p:cNvPr>
          <p:cNvSpPr txBox="1"/>
          <p:nvPr/>
        </p:nvSpPr>
        <p:spPr>
          <a:xfrm>
            <a:off x="5077903" y="1140955"/>
            <a:ext cx="6214509" cy="571182"/>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sz="1150" kern="1200" dirty="0">
                <a:latin typeface="+mn-lt"/>
                <a:ea typeface="+mn-ea"/>
                <a:cs typeface="+mn-cs"/>
              </a:rPr>
              <a:t>Para la presentación de resultados en </a:t>
            </a:r>
            <a:r>
              <a:rPr lang="es-419" sz="1150" kern="1200" dirty="0" err="1">
                <a:latin typeface="+mn-lt"/>
                <a:ea typeface="+mn-ea"/>
                <a:cs typeface="+mn-cs"/>
              </a:rPr>
              <a:t>Power</a:t>
            </a:r>
            <a:r>
              <a:rPr lang="es-419" sz="1150" kern="1200" dirty="0">
                <a:latin typeface="+mn-lt"/>
                <a:ea typeface="+mn-ea"/>
                <a:cs typeface="+mn-cs"/>
              </a:rPr>
              <a:t> BI primero se exportó la tabla de peso total desembarcado por región dividido en promedio, mínimo, máximo y los percentiles 25, 50 y 75</a:t>
            </a:r>
            <a:r>
              <a:rPr lang="es-419" sz="1150" dirty="0"/>
              <a:t>.</a:t>
            </a:r>
            <a:endParaRPr lang="es-419" sz="1150" kern="1200" dirty="0">
              <a:latin typeface="+mn-lt"/>
              <a:ea typeface="+mn-ea"/>
              <a:cs typeface="+mn-cs"/>
            </a:endParaRPr>
          </a:p>
        </p:txBody>
      </p:sp>
      <p:pic>
        <p:nvPicPr>
          <p:cNvPr id="5" name="Picture 4">
            <a:extLst>
              <a:ext uri="{FF2B5EF4-FFF2-40B4-BE49-F238E27FC236}">
                <a16:creationId xmlns:a16="http://schemas.microsoft.com/office/drawing/2014/main" id="{5978E8AB-219B-8CB1-3691-0193C1AAAC44}"/>
              </a:ext>
            </a:extLst>
          </p:cNvPr>
          <p:cNvPicPr>
            <a:picLocks noChangeAspect="1"/>
          </p:cNvPicPr>
          <p:nvPr/>
        </p:nvPicPr>
        <p:blipFill>
          <a:blip r:embed="rId2"/>
          <a:stretch>
            <a:fillRect/>
          </a:stretch>
        </p:blipFill>
        <p:spPr>
          <a:xfrm>
            <a:off x="4851565" y="1901404"/>
            <a:ext cx="7104241" cy="3055191"/>
          </a:xfrm>
          <a:prstGeom prst="rect">
            <a:avLst/>
          </a:prstGeom>
        </p:spPr>
      </p:pic>
    </p:spTree>
    <p:extLst>
      <p:ext uri="{BB962C8B-B14F-4D97-AF65-F5344CB8AC3E}">
        <p14:creationId xmlns:p14="http://schemas.microsoft.com/office/powerpoint/2010/main" val="32957448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4: </a:t>
            </a:r>
            <a:r>
              <a:rPr lang="es-419" sz="2800" kern="1200" dirty="0">
                <a:solidFill>
                  <a:schemeClr val="tx1"/>
                </a:solidFill>
                <a:latin typeface="+mj-lt"/>
                <a:ea typeface="+mj-ea"/>
                <a:cs typeface="+mj-cs"/>
              </a:rPr>
              <a:t>Preparación de presentación</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sp>
        <p:nvSpPr>
          <p:cNvPr id="6" name="TextBox 5">
            <a:extLst>
              <a:ext uri="{FF2B5EF4-FFF2-40B4-BE49-F238E27FC236}">
                <a16:creationId xmlns:a16="http://schemas.microsoft.com/office/drawing/2014/main" id="{986255F1-2CD3-D3FA-3B49-366BAF5D3BDA}"/>
              </a:ext>
            </a:extLst>
          </p:cNvPr>
          <p:cNvSpPr txBox="1"/>
          <p:nvPr/>
        </p:nvSpPr>
        <p:spPr>
          <a:xfrm>
            <a:off x="5077903" y="1140955"/>
            <a:ext cx="6214509" cy="411908"/>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sz="1150" kern="1200" dirty="0">
                <a:latin typeface="+mn-lt"/>
                <a:ea typeface="+mn-ea"/>
                <a:cs typeface="+mn-cs"/>
              </a:rPr>
              <a:t>Luego se realizó la </a:t>
            </a:r>
            <a:r>
              <a:rPr lang="es-ES" sz="1150" kern="1200" dirty="0">
                <a:latin typeface="+mn-lt"/>
                <a:ea typeface="+mn-ea"/>
                <a:cs typeface="+mn-cs"/>
              </a:rPr>
              <a:t>extracción de datos de la distribución de aviones por región en intervalos de percentiles por el peso total desembarcado.</a:t>
            </a:r>
            <a:endParaRPr lang="es-419" sz="1150" kern="1200" dirty="0">
              <a:latin typeface="+mn-lt"/>
              <a:ea typeface="+mn-ea"/>
              <a:cs typeface="+mn-cs"/>
            </a:endParaRPr>
          </a:p>
        </p:txBody>
      </p:sp>
      <p:pic>
        <p:nvPicPr>
          <p:cNvPr id="7" name="Picture 6">
            <a:extLst>
              <a:ext uri="{FF2B5EF4-FFF2-40B4-BE49-F238E27FC236}">
                <a16:creationId xmlns:a16="http://schemas.microsoft.com/office/drawing/2014/main" id="{336A1C52-62FA-6F3A-5D67-918EFE2FD2A1}"/>
              </a:ext>
            </a:extLst>
          </p:cNvPr>
          <p:cNvPicPr>
            <a:picLocks noChangeAspect="1"/>
          </p:cNvPicPr>
          <p:nvPr/>
        </p:nvPicPr>
        <p:blipFill>
          <a:blip r:embed="rId2"/>
          <a:stretch>
            <a:fillRect/>
          </a:stretch>
        </p:blipFill>
        <p:spPr>
          <a:xfrm>
            <a:off x="4623758" y="1780794"/>
            <a:ext cx="7541183" cy="3943799"/>
          </a:xfrm>
          <a:prstGeom prst="rect">
            <a:avLst/>
          </a:prstGeom>
        </p:spPr>
      </p:pic>
    </p:spTree>
    <p:extLst>
      <p:ext uri="{BB962C8B-B14F-4D97-AF65-F5344CB8AC3E}">
        <p14:creationId xmlns:p14="http://schemas.microsoft.com/office/powerpoint/2010/main" val="31254032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4: </a:t>
            </a:r>
            <a:r>
              <a:rPr lang="es-419" sz="2800" kern="1200" dirty="0">
                <a:solidFill>
                  <a:schemeClr val="tx1"/>
                </a:solidFill>
                <a:latin typeface="+mj-lt"/>
                <a:ea typeface="+mj-ea"/>
                <a:cs typeface="+mj-cs"/>
              </a:rPr>
              <a:t>Preparación de presentación</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pic>
        <p:nvPicPr>
          <p:cNvPr id="9" name="Picture 8">
            <a:extLst>
              <a:ext uri="{FF2B5EF4-FFF2-40B4-BE49-F238E27FC236}">
                <a16:creationId xmlns:a16="http://schemas.microsoft.com/office/drawing/2014/main" id="{32805F2D-7FEF-947A-20ED-0119216BE3FF}"/>
              </a:ext>
            </a:extLst>
          </p:cNvPr>
          <p:cNvPicPr>
            <a:picLocks noChangeAspect="1"/>
          </p:cNvPicPr>
          <p:nvPr/>
        </p:nvPicPr>
        <p:blipFill>
          <a:blip r:embed="rId2"/>
          <a:stretch>
            <a:fillRect/>
          </a:stretch>
        </p:blipFill>
        <p:spPr>
          <a:xfrm>
            <a:off x="4698750" y="1753497"/>
            <a:ext cx="7366107" cy="2955108"/>
          </a:xfrm>
          <a:prstGeom prst="rect">
            <a:avLst/>
          </a:prstGeom>
        </p:spPr>
      </p:pic>
      <p:sp>
        <p:nvSpPr>
          <p:cNvPr id="6" name="TextBox 5">
            <a:extLst>
              <a:ext uri="{FF2B5EF4-FFF2-40B4-BE49-F238E27FC236}">
                <a16:creationId xmlns:a16="http://schemas.microsoft.com/office/drawing/2014/main" id="{AC1E41C4-8556-3EE9-902F-3A560CBD5FA1}"/>
              </a:ext>
            </a:extLst>
          </p:cNvPr>
          <p:cNvSpPr txBox="1"/>
          <p:nvPr/>
        </p:nvSpPr>
        <p:spPr>
          <a:xfrm>
            <a:off x="5077903" y="1140955"/>
            <a:ext cx="6214509" cy="411908"/>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ES" sz="1150" kern="1200" dirty="0">
                <a:latin typeface="+mn-lt"/>
                <a:ea typeface="+mn-ea"/>
                <a:cs typeface="+mn-cs"/>
              </a:rPr>
              <a:t>Después, se integró la tabla con la cantidad de aviones cuyo peso total desembarcado se encuentra en los rangos de percentiles establecidos categorizados por región.</a:t>
            </a:r>
            <a:endParaRPr lang="es-419" sz="1150" kern="1200" dirty="0">
              <a:latin typeface="+mn-lt"/>
              <a:ea typeface="+mn-ea"/>
              <a:cs typeface="+mn-cs"/>
            </a:endParaRPr>
          </a:p>
        </p:txBody>
      </p:sp>
    </p:spTree>
    <p:extLst>
      <p:ext uri="{BB962C8B-B14F-4D97-AF65-F5344CB8AC3E}">
        <p14:creationId xmlns:p14="http://schemas.microsoft.com/office/powerpoint/2010/main" val="23500705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4: </a:t>
            </a:r>
            <a:r>
              <a:rPr lang="es-419" sz="2800" kern="1200" dirty="0">
                <a:solidFill>
                  <a:schemeClr val="tx1"/>
                </a:solidFill>
                <a:latin typeface="+mj-lt"/>
                <a:ea typeface="+mj-ea"/>
                <a:cs typeface="+mj-cs"/>
              </a:rPr>
              <a:t>Preparación de presentación</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sp>
        <p:nvSpPr>
          <p:cNvPr id="6" name="TextBox 5">
            <a:extLst>
              <a:ext uri="{FF2B5EF4-FFF2-40B4-BE49-F238E27FC236}">
                <a16:creationId xmlns:a16="http://schemas.microsoft.com/office/drawing/2014/main" id="{986255F1-2CD3-D3FA-3B49-366BAF5D3BDA}"/>
              </a:ext>
            </a:extLst>
          </p:cNvPr>
          <p:cNvSpPr txBox="1"/>
          <p:nvPr/>
        </p:nvSpPr>
        <p:spPr>
          <a:xfrm>
            <a:off x="5077903" y="1140955"/>
            <a:ext cx="6214509" cy="411908"/>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ES" sz="1150" kern="1200" dirty="0">
                <a:latin typeface="+mn-lt"/>
                <a:ea typeface="+mn-ea"/>
                <a:cs typeface="+mn-cs"/>
              </a:rPr>
              <a:t>Finalmente, con la librería </a:t>
            </a:r>
            <a:r>
              <a:rPr lang="es-ES" sz="1150" kern="1200" dirty="0" err="1">
                <a:latin typeface="+mn-lt"/>
                <a:ea typeface="+mn-ea"/>
                <a:cs typeface="+mn-cs"/>
              </a:rPr>
              <a:t>geopy</a:t>
            </a:r>
            <a:r>
              <a:rPr lang="es-ES" sz="1150" kern="1200" dirty="0">
                <a:latin typeface="+mn-lt"/>
                <a:ea typeface="+mn-ea"/>
                <a:cs typeface="+mn-cs"/>
              </a:rPr>
              <a:t> se obtuvo la latitud y longitud de cada región para poder presentar los datos en un mapa geográfico.</a:t>
            </a:r>
            <a:endParaRPr lang="es-419" sz="1150" kern="1200" dirty="0">
              <a:latin typeface="+mn-lt"/>
              <a:ea typeface="+mn-ea"/>
              <a:cs typeface="+mn-cs"/>
            </a:endParaRPr>
          </a:p>
        </p:txBody>
      </p:sp>
      <p:pic>
        <p:nvPicPr>
          <p:cNvPr id="5" name="Picture 4">
            <a:extLst>
              <a:ext uri="{FF2B5EF4-FFF2-40B4-BE49-F238E27FC236}">
                <a16:creationId xmlns:a16="http://schemas.microsoft.com/office/drawing/2014/main" id="{EA02A6F3-CDA5-6DB5-C311-47F7C77121F9}"/>
              </a:ext>
            </a:extLst>
          </p:cNvPr>
          <p:cNvPicPr>
            <a:picLocks noChangeAspect="1"/>
          </p:cNvPicPr>
          <p:nvPr/>
        </p:nvPicPr>
        <p:blipFill>
          <a:blip r:embed="rId2"/>
          <a:stretch>
            <a:fillRect/>
          </a:stretch>
        </p:blipFill>
        <p:spPr>
          <a:xfrm>
            <a:off x="4504973" y="2279530"/>
            <a:ext cx="7522181" cy="3525012"/>
          </a:xfrm>
          <a:prstGeom prst="rect">
            <a:avLst/>
          </a:prstGeom>
        </p:spPr>
      </p:pic>
    </p:spTree>
    <p:extLst>
      <p:ext uri="{BB962C8B-B14F-4D97-AF65-F5344CB8AC3E}">
        <p14:creationId xmlns:p14="http://schemas.microsoft.com/office/powerpoint/2010/main" val="991862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EDD56C-251D-4524-EF72-25BF6B59D95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Exploración Inicial</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F6BA668-03F2-2986-9A93-5DC7CFCECD15}"/>
              </a:ext>
            </a:extLst>
          </p:cNvPr>
          <p:cNvPicPr>
            <a:picLocks noChangeAspect="1"/>
          </p:cNvPicPr>
          <p:nvPr/>
        </p:nvPicPr>
        <p:blipFill>
          <a:blip r:embed="rId2"/>
          <a:stretch>
            <a:fillRect/>
          </a:stretch>
        </p:blipFill>
        <p:spPr>
          <a:xfrm>
            <a:off x="4979322" y="1803087"/>
            <a:ext cx="7144350" cy="2381450"/>
          </a:xfrm>
          <a:prstGeom prst="rect">
            <a:avLst/>
          </a:prstGeom>
        </p:spPr>
      </p:pic>
    </p:spTree>
    <p:extLst>
      <p:ext uri="{BB962C8B-B14F-4D97-AF65-F5344CB8AC3E}">
        <p14:creationId xmlns:p14="http://schemas.microsoft.com/office/powerpoint/2010/main" val="39362911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4: </a:t>
            </a:r>
            <a:r>
              <a:rPr lang="es-419" sz="2800" kern="1200" dirty="0">
                <a:solidFill>
                  <a:schemeClr val="tx1"/>
                </a:solidFill>
                <a:latin typeface="+mj-lt"/>
                <a:ea typeface="+mj-ea"/>
                <a:cs typeface="+mj-cs"/>
              </a:rPr>
              <a:t>Preparación de presentación</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sp>
        <p:nvSpPr>
          <p:cNvPr id="6" name="TextBox 5">
            <a:extLst>
              <a:ext uri="{FF2B5EF4-FFF2-40B4-BE49-F238E27FC236}">
                <a16:creationId xmlns:a16="http://schemas.microsoft.com/office/drawing/2014/main" id="{986255F1-2CD3-D3FA-3B49-366BAF5D3BDA}"/>
              </a:ext>
            </a:extLst>
          </p:cNvPr>
          <p:cNvSpPr txBox="1"/>
          <p:nvPr/>
        </p:nvSpPr>
        <p:spPr>
          <a:xfrm>
            <a:off x="4956698" y="796060"/>
            <a:ext cx="6214509" cy="889731"/>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ES" sz="1150" kern="1200" dirty="0">
                <a:latin typeface="+mn-lt"/>
                <a:ea typeface="+mn-ea"/>
                <a:cs typeface="+mn-cs"/>
              </a:rPr>
              <a:t>El modelo de datos en </a:t>
            </a:r>
            <a:r>
              <a:rPr lang="es-ES" sz="1150" kern="1200" dirty="0" err="1">
                <a:latin typeface="+mn-lt"/>
                <a:ea typeface="+mn-ea"/>
                <a:cs typeface="+mn-cs"/>
              </a:rPr>
              <a:t>power</a:t>
            </a:r>
            <a:r>
              <a:rPr lang="es-ES" sz="1150" kern="1200" dirty="0">
                <a:latin typeface="+mn-lt"/>
                <a:ea typeface="+mn-ea"/>
                <a:cs typeface="+mn-cs"/>
              </a:rPr>
              <a:t> BI consiste en los </a:t>
            </a:r>
            <a:r>
              <a:rPr lang="es-ES" sz="1150" kern="1200" dirty="0" err="1">
                <a:latin typeface="+mn-lt"/>
                <a:ea typeface="+mn-ea"/>
                <a:cs typeface="+mn-cs"/>
              </a:rPr>
              <a:t>datasets</a:t>
            </a:r>
            <a:r>
              <a:rPr lang="es-ES" sz="1150" kern="1200" dirty="0">
                <a:latin typeface="+mn-lt"/>
                <a:ea typeface="+mn-ea"/>
                <a:cs typeface="+mn-cs"/>
              </a:rPr>
              <a:t> de la cantidad de aviones en intervalos de percentiles por región, la longitud y latitud de cada región, una tabla calculada con la cantidad total de aviones por región, las estadísticas relacionadas al peso total desembarcado y una tabla aparte que es la versión transpuesta de la cantidad de aviones en intervalos de percentiles para elaborar gráficas filtradas por percentiles.</a:t>
            </a:r>
            <a:endParaRPr lang="es-419" sz="1150" kern="1200" dirty="0">
              <a:latin typeface="+mn-lt"/>
              <a:ea typeface="+mn-ea"/>
              <a:cs typeface="+mn-cs"/>
            </a:endParaRPr>
          </a:p>
        </p:txBody>
      </p:sp>
      <p:pic>
        <p:nvPicPr>
          <p:cNvPr id="7" name="Picture 6">
            <a:extLst>
              <a:ext uri="{FF2B5EF4-FFF2-40B4-BE49-F238E27FC236}">
                <a16:creationId xmlns:a16="http://schemas.microsoft.com/office/drawing/2014/main" id="{EEF1D3B8-C9BF-A4D2-B4EA-70D4653C808A}"/>
              </a:ext>
            </a:extLst>
          </p:cNvPr>
          <p:cNvPicPr>
            <a:picLocks noChangeAspect="1"/>
          </p:cNvPicPr>
          <p:nvPr/>
        </p:nvPicPr>
        <p:blipFill>
          <a:blip r:embed="rId2"/>
          <a:stretch>
            <a:fillRect/>
          </a:stretch>
        </p:blipFill>
        <p:spPr>
          <a:xfrm>
            <a:off x="4956698" y="1753497"/>
            <a:ext cx="6995913" cy="4777551"/>
          </a:xfrm>
          <a:prstGeom prst="rect">
            <a:avLst/>
          </a:prstGeom>
        </p:spPr>
      </p:pic>
    </p:spTree>
    <p:extLst>
      <p:ext uri="{BB962C8B-B14F-4D97-AF65-F5344CB8AC3E}">
        <p14:creationId xmlns:p14="http://schemas.microsoft.com/office/powerpoint/2010/main" val="2646020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5: </a:t>
            </a:r>
            <a:r>
              <a:rPr lang="en-US" sz="2800" kern="1200" dirty="0" err="1">
                <a:solidFill>
                  <a:schemeClr val="tx1"/>
                </a:solidFill>
                <a:latin typeface="+mj-lt"/>
                <a:ea typeface="+mj-ea"/>
                <a:cs typeface="+mj-cs"/>
              </a:rPr>
              <a:t>Presentación</a:t>
            </a:r>
            <a:endParaRPr lang="es-419"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sp>
        <p:nvSpPr>
          <p:cNvPr id="8" name="TextBox 7">
            <a:extLst>
              <a:ext uri="{FF2B5EF4-FFF2-40B4-BE49-F238E27FC236}">
                <a16:creationId xmlns:a16="http://schemas.microsoft.com/office/drawing/2014/main" id="{2621F6E4-822C-C91D-595E-CA509E6DF76A}"/>
              </a:ext>
            </a:extLst>
          </p:cNvPr>
          <p:cNvSpPr txBox="1"/>
          <p:nvPr/>
        </p:nvSpPr>
        <p:spPr>
          <a:xfrm>
            <a:off x="4989200" y="188771"/>
            <a:ext cx="6214509" cy="889731"/>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sz="1150" kern="1200" dirty="0">
                <a:latin typeface="+mn-lt"/>
                <a:ea typeface="+mn-ea"/>
                <a:cs typeface="+mn-cs"/>
              </a:rPr>
              <a:t>En la presentación de la primera página del reporte de </a:t>
            </a:r>
            <a:r>
              <a:rPr lang="es-419" sz="1150" kern="1200" dirty="0" err="1">
                <a:latin typeface="+mn-lt"/>
                <a:ea typeface="+mn-ea"/>
                <a:cs typeface="+mn-cs"/>
              </a:rPr>
              <a:t>Power</a:t>
            </a:r>
            <a:r>
              <a:rPr lang="es-419" sz="1150" kern="1200" dirty="0">
                <a:latin typeface="+mn-lt"/>
                <a:ea typeface="+mn-ea"/>
                <a:cs typeface="+mn-cs"/>
              </a:rPr>
              <a:t> BI se utilizó un gráfico de barras apiladas en particiones por región, un mapa que muestra el peso total desembarcado promedio por región, un gráfico lineal que muestra más a detalle esta estadística y un </a:t>
            </a:r>
            <a:r>
              <a:rPr lang="es-419" sz="1150" kern="1200" dirty="0" err="1">
                <a:latin typeface="+mn-lt"/>
                <a:ea typeface="+mn-ea"/>
                <a:cs typeface="+mn-cs"/>
              </a:rPr>
              <a:t>slicer</a:t>
            </a:r>
            <a:r>
              <a:rPr lang="es-419" sz="1150" kern="1200" dirty="0">
                <a:latin typeface="+mn-lt"/>
                <a:ea typeface="+mn-ea"/>
                <a:cs typeface="+mn-cs"/>
              </a:rPr>
              <a:t> para filtrar la información por regiones. Esta página tiene el propósito de mostrar datos generales en relación al peso total desembarcado comparado por regiones.</a:t>
            </a:r>
          </a:p>
        </p:txBody>
      </p:sp>
      <p:pic>
        <p:nvPicPr>
          <p:cNvPr id="5" name="Picture 4">
            <a:extLst>
              <a:ext uri="{FF2B5EF4-FFF2-40B4-BE49-F238E27FC236}">
                <a16:creationId xmlns:a16="http://schemas.microsoft.com/office/drawing/2014/main" id="{D9883741-3FF4-B7FF-9484-CFF958293AAB}"/>
              </a:ext>
            </a:extLst>
          </p:cNvPr>
          <p:cNvPicPr>
            <a:picLocks noChangeAspect="1"/>
          </p:cNvPicPr>
          <p:nvPr/>
        </p:nvPicPr>
        <p:blipFill>
          <a:blip r:embed="rId2"/>
          <a:stretch>
            <a:fillRect/>
          </a:stretch>
        </p:blipFill>
        <p:spPr>
          <a:xfrm>
            <a:off x="4587937" y="1647645"/>
            <a:ext cx="7471797" cy="4192990"/>
          </a:xfrm>
          <a:prstGeom prst="rect">
            <a:avLst/>
          </a:prstGeom>
        </p:spPr>
      </p:pic>
    </p:spTree>
    <p:extLst>
      <p:ext uri="{BB962C8B-B14F-4D97-AF65-F5344CB8AC3E}">
        <p14:creationId xmlns:p14="http://schemas.microsoft.com/office/powerpoint/2010/main" val="24877721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5: </a:t>
            </a:r>
            <a:r>
              <a:rPr lang="en-US" sz="2800" kern="1200" dirty="0" err="1">
                <a:solidFill>
                  <a:schemeClr val="tx1"/>
                </a:solidFill>
                <a:latin typeface="+mj-lt"/>
                <a:ea typeface="+mj-ea"/>
                <a:cs typeface="+mj-cs"/>
              </a:rPr>
              <a:t>Presentación</a:t>
            </a:r>
            <a:endParaRPr lang="es-419"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sp>
        <p:nvSpPr>
          <p:cNvPr id="8" name="TextBox 7">
            <a:extLst>
              <a:ext uri="{FF2B5EF4-FFF2-40B4-BE49-F238E27FC236}">
                <a16:creationId xmlns:a16="http://schemas.microsoft.com/office/drawing/2014/main" id="{2621F6E4-822C-C91D-595E-CA509E6DF76A}"/>
              </a:ext>
            </a:extLst>
          </p:cNvPr>
          <p:cNvSpPr txBox="1"/>
          <p:nvPr/>
        </p:nvSpPr>
        <p:spPr>
          <a:xfrm>
            <a:off x="4989200" y="188771"/>
            <a:ext cx="6214509" cy="730456"/>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sz="1150" kern="1200" dirty="0">
                <a:latin typeface="+mn-lt"/>
                <a:ea typeface="+mn-ea"/>
                <a:cs typeface="+mn-cs"/>
              </a:rPr>
              <a:t>En una segunda página se encuentran 5 gráficos de barras donde se encuentra el peso total desembarcado por cada región para cada partición al igual que un </a:t>
            </a:r>
            <a:r>
              <a:rPr lang="es-419" sz="1150" kern="1200" dirty="0" err="1">
                <a:latin typeface="+mn-lt"/>
                <a:ea typeface="+mn-ea"/>
                <a:cs typeface="+mn-cs"/>
              </a:rPr>
              <a:t>slicer</a:t>
            </a:r>
            <a:r>
              <a:rPr lang="es-419" sz="1150" kern="1200" dirty="0">
                <a:latin typeface="+mn-lt"/>
                <a:ea typeface="+mn-ea"/>
                <a:cs typeface="+mn-cs"/>
              </a:rPr>
              <a:t> para filtrado por región. Tiene el propósito de mostrar a mayor detalle cómo es que cambia la comparativa de peso total desembarcado a lo largo de las particiones.</a:t>
            </a:r>
          </a:p>
        </p:txBody>
      </p:sp>
      <p:pic>
        <p:nvPicPr>
          <p:cNvPr id="6" name="Picture 5">
            <a:extLst>
              <a:ext uri="{FF2B5EF4-FFF2-40B4-BE49-F238E27FC236}">
                <a16:creationId xmlns:a16="http://schemas.microsoft.com/office/drawing/2014/main" id="{CEE4C4EA-FDDF-1904-FACD-5F16848A410F}"/>
              </a:ext>
            </a:extLst>
          </p:cNvPr>
          <p:cNvPicPr>
            <a:picLocks noChangeAspect="1"/>
          </p:cNvPicPr>
          <p:nvPr/>
        </p:nvPicPr>
        <p:blipFill>
          <a:blip r:embed="rId2"/>
          <a:stretch>
            <a:fillRect/>
          </a:stretch>
        </p:blipFill>
        <p:spPr>
          <a:xfrm>
            <a:off x="4689607" y="2080449"/>
            <a:ext cx="7337445" cy="3696458"/>
          </a:xfrm>
          <a:prstGeom prst="rect">
            <a:avLst/>
          </a:prstGeom>
        </p:spPr>
      </p:pic>
    </p:spTree>
    <p:extLst>
      <p:ext uri="{BB962C8B-B14F-4D97-AF65-F5344CB8AC3E}">
        <p14:creationId xmlns:p14="http://schemas.microsoft.com/office/powerpoint/2010/main" val="698290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5: </a:t>
            </a:r>
            <a:r>
              <a:rPr lang="en-US" sz="2800" kern="1200" dirty="0" err="1">
                <a:solidFill>
                  <a:schemeClr val="tx1"/>
                </a:solidFill>
                <a:latin typeface="+mj-lt"/>
                <a:ea typeface="+mj-ea"/>
                <a:cs typeface="+mj-cs"/>
              </a:rPr>
              <a:t>Presentación</a:t>
            </a:r>
            <a:endParaRPr lang="es-419"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sp>
        <p:nvSpPr>
          <p:cNvPr id="8" name="TextBox 7">
            <a:extLst>
              <a:ext uri="{FF2B5EF4-FFF2-40B4-BE49-F238E27FC236}">
                <a16:creationId xmlns:a16="http://schemas.microsoft.com/office/drawing/2014/main" id="{2621F6E4-822C-C91D-595E-CA509E6DF76A}"/>
              </a:ext>
            </a:extLst>
          </p:cNvPr>
          <p:cNvSpPr txBox="1"/>
          <p:nvPr/>
        </p:nvSpPr>
        <p:spPr>
          <a:xfrm>
            <a:off x="4989200" y="188771"/>
            <a:ext cx="6214509" cy="1208279"/>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sz="1150" kern="1200" dirty="0">
                <a:latin typeface="+mn-lt"/>
                <a:ea typeface="+mn-ea"/>
                <a:cs typeface="+mn-cs"/>
              </a:rPr>
              <a:t>En la tercera página se encuentra un gráfico de barras y lineal donde las barras representan la cantidad de aviones por región cuyo peso total desembarcado se encuentra en un determinado rango de percentiles y las líneas representan el peso total desembarcado por región en cada partición. También hay un mapa que representa el peso total desembarcado en cada región y un </a:t>
            </a:r>
            <a:r>
              <a:rPr lang="es-419" sz="1150" kern="1200" dirty="0" err="1">
                <a:latin typeface="+mn-lt"/>
                <a:ea typeface="+mn-ea"/>
                <a:cs typeface="+mn-cs"/>
              </a:rPr>
              <a:t>slicer</a:t>
            </a:r>
            <a:r>
              <a:rPr lang="es-419" sz="1150" kern="1200" dirty="0">
                <a:latin typeface="+mn-lt"/>
                <a:ea typeface="+mn-ea"/>
                <a:cs typeface="+mn-cs"/>
              </a:rPr>
              <a:t> para filtrar por región. El objetivo de esta página es mostrar la relación entre el peso total desembarcado y la cantidad de aviones en cada percentil por región.</a:t>
            </a:r>
          </a:p>
        </p:txBody>
      </p:sp>
      <p:pic>
        <p:nvPicPr>
          <p:cNvPr id="6" name="Picture 5">
            <a:extLst>
              <a:ext uri="{FF2B5EF4-FFF2-40B4-BE49-F238E27FC236}">
                <a16:creationId xmlns:a16="http://schemas.microsoft.com/office/drawing/2014/main" id="{6EF05753-2DE1-9EC5-16CF-B52173B13C00}"/>
              </a:ext>
            </a:extLst>
          </p:cNvPr>
          <p:cNvPicPr>
            <a:picLocks noChangeAspect="1"/>
          </p:cNvPicPr>
          <p:nvPr/>
        </p:nvPicPr>
        <p:blipFill>
          <a:blip r:embed="rId2"/>
          <a:stretch>
            <a:fillRect/>
          </a:stretch>
        </p:blipFill>
        <p:spPr>
          <a:xfrm>
            <a:off x="5133639" y="1780794"/>
            <a:ext cx="6662468" cy="3721666"/>
          </a:xfrm>
          <a:prstGeom prst="rect">
            <a:avLst/>
          </a:prstGeom>
        </p:spPr>
      </p:pic>
    </p:spTree>
    <p:extLst>
      <p:ext uri="{BB962C8B-B14F-4D97-AF65-F5344CB8AC3E}">
        <p14:creationId xmlns:p14="http://schemas.microsoft.com/office/powerpoint/2010/main" val="35124926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5: </a:t>
            </a:r>
            <a:r>
              <a:rPr lang="en-US" sz="2800" kern="1200" dirty="0" err="1">
                <a:solidFill>
                  <a:schemeClr val="tx1"/>
                </a:solidFill>
                <a:latin typeface="+mj-lt"/>
                <a:ea typeface="+mj-ea"/>
                <a:cs typeface="+mj-cs"/>
              </a:rPr>
              <a:t>Presentación</a:t>
            </a:r>
            <a:endParaRPr lang="es-419"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sp>
        <p:nvSpPr>
          <p:cNvPr id="8" name="TextBox 7">
            <a:extLst>
              <a:ext uri="{FF2B5EF4-FFF2-40B4-BE49-F238E27FC236}">
                <a16:creationId xmlns:a16="http://schemas.microsoft.com/office/drawing/2014/main" id="{2621F6E4-822C-C91D-595E-CA509E6DF76A}"/>
              </a:ext>
            </a:extLst>
          </p:cNvPr>
          <p:cNvSpPr txBox="1"/>
          <p:nvPr/>
        </p:nvSpPr>
        <p:spPr>
          <a:xfrm>
            <a:off x="4989200" y="188771"/>
            <a:ext cx="6214509" cy="571182"/>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sz="1150" kern="1200" dirty="0">
                <a:latin typeface="+mn-lt"/>
                <a:ea typeface="+mn-ea"/>
                <a:cs typeface="+mn-cs"/>
              </a:rPr>
              <a:t>En la cuarta página se generó un gráfico lineal que muestra el peso total desembarcado por cada partición donde cada línea representa una región</a:t>
            </a:r>
            <a:r>
              <a:rPr lang="es-419" sz="1150" dirty="0"/>
              <a:t>. Para filtrar por particiones se utilizó un </a:t>
            </a:r>
            <a:r>
              <a:rPr lang="es-419" sz="1150" dirty="0" err="1"/>
              <a:t>slicer</a:t>
            </a:r>
            <a:r>
              <a:rPr lang="es-419" sz="1150" dirty="0"/>
              <a:t>.</a:t>
            </a:r>
            <a:endParaRPr lang="es-419" sz="1150" kern="1200" dirty="0">
              <a:latin typeface="+mn-lt"/>
              <a:ea typeface="+mn-ea"/>
              <a:cs typeface="+mn-cs"/>
            </a:endParaRPr>
          </a:p>
        </p:txBody>
      </p:sp>
      <p:pic>
        <p:nvPicPr>
          <p:cNvPr id="9" name="Picture 8">
            <a:extLst>
              <a:ext uri="{FF2B5EF4-FFF2-40B4-BE49-F238E27FC236}">
                <a16:creationId xmlns:a16="http://schemas.microsoft.com/office/drawing/2014/main" id="{A6F8137C-54DB-BCAA-0A86-CD92E252BA22}"/>
              </a:ext>
            </a:extLst>
          </p:cNvPr>
          <p:cNvPicPr>
            <a:picLocks noChangeAspect="1"/>
          </p:cNvPicPr>
          <p:nvPr/>
        </p:nvPicPr>
        <p:blipFill>
          <a:blip r:embed="rId2"/>
          <a:stretch>
            <a:fillRect/>
          </a:stretch>
        </p:blipFill>
        <p:spPr>
          <a:xfrm>
            <a:off x="4817623" y="1542473"/>
            <a:ext cx="7182739" cy="3922282"/>
          </a:xfrm>
          <a:prstGeom prst="rect">
            <a:avLst/>
          </a:prstGeom>
        </p:spPr>
      </p:pic>
    </p:spTree>
    <p:extLst>
      <p:ext uri="{BB962C8B-B14F-4D97-AF65-F5344CB8AC3E}">
        <p14:creationId xmlns:p14="http://schemas.microsoft.com/office/powerpoint/2010/main" val="32775939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5: </a:t>
            </a:r>
            <a:r>
              <a:rPr lang="en-US" sz="2800" kern="1200" dirty="0" err="1">
                <a:solidFill>
                  <a:schemeClr val="tx1"/>
                </a:solidFill>
                <a:latin typeface="+mj-lt"/>
                <a:ea typeface="+mj-ea"/>
                <a:cs typeface="+mj-cs"/>
              </a:rPr>
              <a:t>Presentación</a:t>
            </a:r>
            <a:endParaRPr lang="es-419" sz="28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sp>
        <p:nvSpPr>
          <p:cNvPr id="8" name="TextBox 7">
            <a:extLst>
              <a:ext uri="{FF2B5EF4-FFF2-40B4-BE49-F238E27FC236}">
                <a16:creationId xmlns:a16="http://schemas.microsoft.com/office/drawing/2014/main" id="{2621F6E4-822C-C91D-595E-CA509E6DF76A}"/>
              </a:ext>
            </a:extLst>
          </p:cNvPr>
          <p:cNvSpPr txBox="1"/>
          <p:nvPr/>
        </p:nvSpPr>
        <p:spPr>
          <a:xfrm>
            <a:off x="4989200" y="188771"/>
            <a:ext cx="6214509" cy="730456"/>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sz="1150" kern="1200" dirty="0">
                <a:latin typeface="+mn-lt"/>
                <a:ea typeface="+mn-ea"/>
                <a:cs typeface="+mn-cs"/>
              </a:rPr>
              <a:t>En la quinta página con una gráfica lineal con la relación entre la diferencia del peso total desembarcado máximo y mínimo con la cantidad de aviones. Esta fue elaborada con un script en Python debido a la practicidad para obtener la correlación y mostrarla en el subtítulo de la gráfica.</a:t>
            </a:r>
          </a:p>
        </p:txBody>
      </p:sp>
      <p:pic>
        <p:nvPicPr>
          <p:cNvPr id="7" name="Picture 6">
            <a:extLst>
              <a:ext uri="{FF2B5EF4-FFF2-40B4-BE49-F238E27FC236}">
                <a16:creationId xmlns:a16="http://schemas.microsoft.com/office/drawing/2014/main" id="{44671696-D473-E22B-CD26-71AB35471A47}"/>
              </a:ext>
            </a:extLst>
          </p:cNvPr>
          <p:cNvPicPr>
            <a:picLocks noChangeAspect="1"/>
          </p:cNvPicPr>
          <p:nvPr/>
        </p:nvPicPr>
        <p:blipFill>
          <a:blip r:embed="rId2"/>
          <a:stretch>
            <a:fillRect/>
          </a:stretch>
        </p:blipFill>
        <p:spPr>
          <a:xfrm>
            <a:off x="5063613" y="919227"/>
            <a:ext cx="6732494" cy="3252627"/>
          </a:xfrm>
          <a:prstGeom prst="rect">
            <a:avLst/>
          </a:prstGeom>
        </p:spPr>
      </p:pic>
      <p:sp>
        <p:nvSpPr>
          <p:cNvPr id="10" name="TextBox 9">
            <a:extLst>
              <a:ext uri="{FF2B5EF4-FFF2-40B4-BE49-F238E27FC236}">
                <a16:creationId xmlns:a16="http://schemas.microsoft.com/office/drawing/2014/main" id="{3F2E4374-7D68-19DD-1AB2-2DDDCF4296A1}"/>
              </a:ext>
            </a:extLst>
          </p:cNvPr>
          <p:cNvSpPr txBox="1"/>
          <p:nvPr/>
        </p:nvSpPr>
        <p:spPr>
          <a:xfrm>
            <a:off x="4989200" y="4213052"/>
            <a:ext cx="6214509" cy="252633"/>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sz="1150" kern="1200" dirty="0">
                <a:latin typeface="+mn-lt"/>
                <a:ea typeface="+mn-ea"/>
                <a:cs typeface="+mn-cs"/>
              </a:rPr>
              <a:t>Adicionalmente se cuenta con una tabla con los datos utilizados en detalle por región.</a:t>
            </a:r>
          </a:p>
        </p:txBody>
      </p:sp>
      <p:pic>
        <p:nvPicPr>
          <p:cNvPr id="12" name="Picture 11">
            <a:extLst>
              <a:ext uri="{FF2B5EF4-FFF2-40B4-BE49-F238E27FC236}">
                <a16:creationId xmlns:a16="http://schemas.microsoft.com/office/drawing/2014/main" id="{C14E898D-AF95-79CC-B60E-31A852860D1B}"/>
              </a:ext>
            </a:extLst>
          </p:cNvPr>
          <p:cNvPicPr>
            <a:picLocks noChangeAspect="1"/>
          </p:cNvPicPr>
          <p:nvPr/>
        </p:nvPicPr>
        <p:blipFill>
          <a:blip r:embed="rId3"/>
          <a:stretch>
            <a:fillRect/>
          </a:stretch>
        </p:blipFill>
        <p:spPr>
          <a:xfrm>
            <a:off x="5226423" y="4497437"/>
            <a:ext cx="4400530" cy="2034980"/>
          </a:xfrm>
          <a:prstGeom prst="rect">
            <a:avLst/>
          </a:prstGeom>
        </p:spPr>
      </p:pic>
    </p:spTree>
    <p:extLst>
      <p:ext uri="{BB962C8B-B14F-4D97-AF65-F5344CB8AC3E}">
        <p14:creationId xmlns:p14="http://schemas.microsoft.com/office/powerpoint/2010/main" val="35210788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6: </a:t>
            </a:r>
            <a:r>
              <a:rPr lang="es-419" sz="2800" kern="1200" dirty="0">
                <a:solidFill>
                  <a:schemeClr val="tx1"/>
                </a:solidFill>
                <a:latin typeface="+mj-lt"/>
                <a:ea typeface="+mj-ea"/>
                <a:cs typeface="+mj-cs"/>
              </a:rPr>
              <a:t>Conclusiones</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sp>
        <p:nvSpPr>
          <p:cNvPr id="7" name="TextBox 6">
            <a:extLst>
              <a:ext uri="{FF2B5EF4-FFF2-40B4-BE49-F238E27FC236}">
                <a16:creationId xmlns:a16="http://schemas.microsoft.com/office/drawing/2014/main" id="{EDFB35AD-D969-7CF9-D444-71DABBC3DB91}"/>
              </a:ext>
            </a:extLst>
          </p:cNvPr>
          <p:cNvSpPr txBox="1"/>
          <p:nvPr/>
        </p:nvSpPr>
        <p:spPr>
          <a:xfrm>
            <a:off x="4989200" y="188771"/>
            <a:ext cx="6214509" cy="730456"/>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sz="1150" dirty="0"/>
              <a:t>Mientras mayor cantidad de aviones operen en una región, mayor rango de peso total desembarcado va a haber en dicha región. Esta conclusión se puede apreciar inicialmente cuando revisamos la relación de peso total desembarcado y cantidad de aviones por percentiles.</a:t>
            </a:r>
            <a:endParaRPr lang="es-419" sz="1150" kern="1200" dirty="0">
              <a:latin typeface="+mn-lt"/>
              <a:ea typeface="+mn-ea"/>
              <a:cs typeface="+mn-cs"/>
            </a:endParaRPr>
          </a:p>
        </p:txBody>
      </p:sp>
      <p:sp>
        <p:nvSpPr>
          <p:cNvPr id="22" name="TextBox 21">
            <a:extLst>
              <a:ext uri="{FF2B5EF4-FFF2-40B4-BE49-F238E27FC236}">
                <a16:creationId xmlns:a16="http://schemas.microsoft.com/office/drawing/2014/main" id="{DEB21BFE-7521-F921-5EC6-C98C6F5C2FD3}"/>
              </a:ext>
            </a:extLst>
          </p:cNvPr>
          <p:cNvSpPr txBox="1"/>
          <p:nvPr/>
        </p:nvSpPr>
        <p:spPr>
          <a:xfrm>
            <a:off x="4629075" y="3909775"/>
            <a:ext cx="6214509" cy="730456"/>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sz="1150" dirty="0"/>
              <a:t>Viendo a detalle las estadísticas de peso total desembarcado en particiones. Se observa que, en las regiones con mayor cantidad de aviones como US, Europa y Canadá las mínimas cantidades de peso total desembarcado se encuentran en valores intermedios a bajos, pero los valores máximos son los más grandes.</a:t>
            </a:r>
            <a:endParaRPr lang="es-419" sz="1150" kern="1200" dirty="0">
              <a:latin typeface="+mn-lt"/>
              <a:ea typeface="+mn-ea"/>
              <a:cs typeface="+mn-cs"/>
            </a:endParaRPr>
          </a:p>
        </p:txBody>
      </p:sp>
      <p:pic>
        <p:nvPicPr>
          <p:cNvPr id="5" name="Picture 4">
            <a:extLst>
              <a:ext uri="{FF2B5EF4-FFF2-40B4-BE49-F238E27FC236}">
                <a16:creationId xmlns:a16="http://schemas.microsoft.com/office/drawing/2014/main" id="{87D2BEB7-4923-443F-A558-C582140AC9BF}"/>
              </a:ext>
            </a:extLst>
          </p:cNvPr>
          <p:cNvPicPr>
            <a:picLocks noChangeAspect="1"/>
          </p:cNvPicPr>
          <p:nvPr/>
        </p:nvPicPr>
        <p:blipFill>
          <a:blip r:embed="rId2"/>
          <a:stretch>
            <a:fillRect/>
          </a:stretch>
        </p:blipFill>
        <p:spPr>
          <a:xfrm>
            <a:off x="4663678" y="1104457"/>
            <a:ext cx="7320315" cy="2680469"/>
          </a:xfrm>
          <a:prstGeom prst="rect">
            <a:avLst/>
          </a:prstGeom>
        </p:spPr>
      </p:pic>
      <p:pic>
        <p:nvPicPr>
          <p:cNvPr id="8" name="Picture 7">
            <a:extLst>
              <a:ext uri="{FF2B5EF4-FFF2-40B4-BE49-F238E27FC236}">
                <a16:creationId xmlns:a16="http://schemas.microsoft.com/office/drawing/2014/main" id="{82EBD286-CCE3-5774-1694-3E681B5594BD}"/>
              </a:ext>
            </a:extLst>
          </p:cNvPr>
          <p:cNvPicPr>
            <a:picLocks noChangeAspect="1"/>
          </p:cNvPicPr>
          <p:nvPr/>
        </p:nvPicPr>
        <p:blipFill>
          <a:blip r:embed="rId3"/>
          <a:stretch>
            <a:fillRect/>
          </a:stretch>
        </p:blipFill>
        <p:spPr>
          <a:xfrm>
            <a:off x="4826766" y="4673828"/>
            <a:ext cx="2388329" cy="1665066"/>
          </a:xfrm>
          <a:prstGeom prst="rect">
            <a:avLst/>
          </a:prstGeom>
        </p:spPr>
      </p:pic>
      <p:pic>
        <p:nvPicPr>
          <p:cNvPr id="10" name="Picture 9">
            <a:extLst>
              <a:ext uri="{FF2B5EF4-FFF2-40B4-BE49-F238E27FC236}">
                <a16:creationId xmlns:a16="http://schemas.microsoft.com/office/drawing/2014/main" id="{2E96CD3A-8441-0071-14A7-FE1E91503E53}"/>
              </a:ext>
            </a:extLst>
          </p:cNvPr>
          <p:cNvPicPr>
            <a:picLocks noChangeAspect="1"/>
          </p:cNvPicPr>
          <p:nvPr/>
        </p:nvPicPr>
        <p:blipFill>
          <a:blip r:embed="rId4"/>
          <a:stretch>
            <a:fillRect/>
          </a:stretch>
        </p:blipFill>
        <p:spPr>
          <a:xfrm>
            <a:off x="8096454" y="4738163"/>
            <a:ext cx="3052524" cy="1931066"/>
          </a:xfrm>
          <a:prstGeom prst="rect">
            <a:avLst/>
          </a:prstGeom>
        </p:spPr>
      </p:pic>
      <p:sp>
        <p:nvSpPr>
          <p:cNvPr id="11" name="Oval 10">
            <a:extLst>
              <a:ext uri="{FF2B5EF4-FFF2-40B4-BE49-F238E27FC236}">
                <a16:creationId xmlns:a16="http://schemas.microsoft.com/office/drawing/2014/main" id="{BCA9A328-6576-14DE-1868-641040911AA1}"/>
              </a:ext>
            </a:extLst>
          </p:cNvPr>
          <p:cNvSpPr/>
          <p:nvPr/>
        </p:nvSpPr>
        <p:spPr>
          <a:xfrm>
            <a:off x="6151155" y="5846513"/>
            <a:ext cx="528646" cy="3839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33F42231-C6E2-62E0-75DA-4067EB8A1C60}"/>
              </a:ext>
            </a:extLst>
          </p:cNvPr>
          <p:cNvSpPr/>
          <p:nvPr/>
        </p:nvSpPr>
        <p:spPr>
          <a:xfrm>
            <a:off x="6810112" y="5846512"/>
            <a:ext cx="528646" cy="31604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CFE2045E-AB29-603E-2C29-2F7EC465A44B}"/>
              </a:ext>
            </a:extLst>
          </p:cNvPr>
          <p:cNvSpPr/>
          <p:nvPr/>
        </p:nvSpPr>
        <p:spPr>
          <a:xfrm>
            <a:off x="8398824" y="6162555"/>
            <a:ext cx="1005152" cy="31604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7C4F757F-AA57-40CD-D5EC-C7202340C192}"/>
              </a:ext>
            </a:extLst>
          </p:cNvPr>
          <p:cNvSpPr/>
          <p:nvPr/>
        </p:nvSpPr>
        <p:spPr>
          <a:xfrm>
            <a:off x="5793346" y="5810618"/>
            <a:ext cx="302654" cy="31604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6439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6: </a:t>
            </a:r>
            <a:r>
              <a:rPr lang="es-419" sz="2800" kern="1200" dirty="0">
                <a:solidFill>
                  <a:schemeClr val="tx1"/>
                </a:solidFill>
                <a:latin typeface="+mj-lt"/>
                <a:ea typeface="+mj-ea"/>
                <a:cs typeface="+mj-cs"/>
              </a:rPr>
              <a:t>Conclusiones</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sp>
        <p:nvSpPr>
          <p:cNvPr id="7" name="TextBox 6">
            <a:extLst>
              <a:ext uri="{FF2B5EF4-FFF2-40B4-BE49-F238E27FC236}">
                <a16:creationId xmlns:a16="http://schemas.microsoft.com/office/drawing/2014/main" id="{EDFB35AD-D969-7CF9-D444-71DABBC3DB91}"/>
              </a:ext>
            </a:extLst>
          </p:cNvPr>
          <p:cNvSpPr txBox="1"/>
          <p:nvPr/>
        </p:nvSpPr>
        <p:spPr>
          <a:xfrm>
            <a:off x="4989200" y="188771"/>
            <a:ext cx="6214509" cy="730456"/>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sz="1150" dirty="0"/>
              <a:t>Esto se confirma al obtener la correlación entre la diferencia del peso total desembarcado máximo y mínimo con la cantidad de aviones por región. El valor al ser muy cercano a 1 indica que existe una fuerte relación entre el rango de peso total desembarcado y la cantidad de aviones. </a:t>
            </a:r>
            <a:endParaRPr lang="es-419" sz="1150" kern="1200" dirty="0">
              <a:latin typeface="+mn-lt"/>
              <a:ea typeface="+mn-ea"/>
              <a:cs typeface="+mn-cs"/>
            </a:endParaRPr>
          </a:p>
        </p:txBody>
      </p:sp>
      <p:pic>
        <p:nvPicPr>
          <p:cNvPr id="18" name="Picture 17">
            <a:extLst>
              <a:ext uri="{FF2B5EF4-FFF2-40B4-BE49-F238E27FC236}">
                <a16:creationId xmlns:a16="http://schemas.microsoft.com/office/drawing/2014/main" id="{F5135A30-EB85-CF87-5C4E-1105B056EDF1}"/>
              </a:ext>
            </a:extLst>
          </p:cNvPr>
          <p:cNvPicPr>
            <a:picLocks noChangeAspect="1"/>
          </p:cNvPicPr>
          <p:nvPr/>
        </p:nvPicPr>
        <p:blipFill rotWithShape="1">
          <a:blip r:embed="rId2"/>
          <a:srcRect t="507"/>
          <a:stretch/>
        </p:blipFill>
        <p:spPr>
          <a:xfrm>
            <a:off x="5178927" y="1021976"/>
            <a:ext cx="6024782" cy="5058631"/>
          </a:xfrm>
          <a:prstGeom prst="rect">
            <a:avLst/>
          </a:prstGeom>
        </p:spPr>
      </p:pic>
    </p:spTree>
    <p:extLst>
      <p:ext uri="{BB962C8B-B14F-4D97-AF65-F5344CB8AC3E}">
        <p14:creationId xmlns:p14="http://schemas.microsoft.com/office/powerpoint/2010/main" val="15763090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6: </a:t>
            </a:r>
            <a:r>
              <a:rPr lang="es-419" sz="2800" kern="1200" dirty="0">
                <a:solidFill>
                  <a:schemeClr val="tx1"/>
                </a:solidFill>
                <a:latin typeface="+mj-lt"/>
                <a:ea typeface="+mj-ea"/>
                <a:cs typeface="+mj-cs"/>
              </a:rPr>
              <a:t>Conclusiones</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sp>
        <p:nvSpPr>
          <p:cNvPr id="7" name="TextBox 6">
            <a:extLst>
              <a:ext uri="{FF2B5EF4-FFF2-40B4-BE49-F238E27FC236}">
                <a16:creationId xmlns:a16="http://schemas.microsoft.com/office/drawing/2014/main" id="{EDFB35AD-D969-7CF9-D444-71DABBC3DB91}"/>
              </a:ext>
            </a:extLst>
          </p:cNvPr>
          <p:cNvSpPr txBox="1"/>
          <p:nvPr/>
        </p:nvSpPr>
        <p:spPr>
          <a:xfrm>
            <a:off x="4989200" y="188771"/>
            <a:ext cx="6214509" cy="730456"/>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sz="1150" dirty="0"/>
              <a:t>Anteriormente se observó que la correlación entre el peso total desembarcado en el percentil 25 y el percentil 50 es muy cercana a 1 al igual que entre el percentil 75 y el valor máximo. Esto nos indica que el incremento de peso total desembarcado entre estos percentiles que tenga una región pueda ser similar a las demás.</a:t>
            </a:r>
            <a:endParaRPr lang="es-419" sz="1150" kern="1200" dirty="0">
              <a:latin typeface="+mn-lt"/>
              <a:ea typeface="+mn-ea"/>
              <a:cs typeface="+mn-cs"/>
            </a:endParaRPr>
          </a:p>
        </p:txBody>
      </p:sp>
      <p:pic>
        <p:nvPicPr>
          <p:cNvPr id="4" name="Picture 3">
            <a:extLst>
              <a:ext uri="{FF2B5EF4-FFF2-40B4-BE49-F238E27FC236}">
                <a16:creationId xmlns:a16="http://schemas.microsoft.com/office/drawing/2014/main" id="{389AF36E-1C9B-F8E2-DA68-E78AAF9D94FF}"/>
              </a:ext>
            </a:extLst>
          </p:cNvPr>
          <p:cNvPicPr>
            <a:picLocks noChangeAspect="1"/>
          </p:cNvPicPr>
          <p:nvPr/>
        </p:nvPicPr>
        <p:blipFill>
          <a:blip r:embed="rId2"/>
          <a:stretch>
            <a:fillRect/>
          </a:stretch>
        </p:blipFill>
        <p:spPr>
          <a:xfrm>
            <a:off x="4640023" y="1219559"/>
            <a:ext cx="7551977" cy="1347783"/>
          </a:xfrm>
          <a:prstGeom prst="rect">
            <a:avLst/>
          </a:prstGeom>
        </p:spPr>
      </p:pic>
      <p:pic>
        <p:nvPicPr>
          <p:cNvPr id="6" name="Picture 5">
            <a:extLst>
              <a:ext uri="{FF2B5EF4-FFF2-40B4-BE49-F238E27FC236}">
                <a16:creationId xmlns:a16="http://schemas.microsoft.com/office/drawing/2014/main" id="{4E8B0588-5D95-F1DB-5BA3-5F5E6401857C}"/>
              </a:ext>
            </a:extLst>
          </p:cNvPr>
          <p:cNvPicPr>
            <a:picLocks noChangeAspect="1"/>
          </p:cNvPicPr>
          <p:nvPr/>
        </p:nvPicPr>
        <p:blipFill>
          <a:blip r:embed="rId3"/>
          <a:stretch>
            <a:fillRect/>
          </a:stretch>
        </p:blipFill>
        <p:spPr>
          <a:xfrm>
            <a:off x="5161524" y="3228338"/>
            <a:ext cx="4708618" cy="1611871"/>
          </a:xfrm>
          <a:prstGeom prst="rect">
            <a:avLst/>
          </a:prstGeom>
        </p:spPr>
      </p:pic>
      <p:sp>
        <p:nvSpPr>
          <p:cNvPr id="8" name="TextBox 7">
            <a:extLst>
              <a:ext uri="{FF2B5EF4-FFF2-40B4-BE49-F238E27FC236}">
                <a16:creationId xmlns:a16="http://schemas.microsoft.com/office/drawing/2014/main" id="{2CD78448-4BCF-1A96-94DA-2886D7AD5B3B}"/>
              </a:ext>
            </a:extLst>
          </p:cNvPr>
          <p:cNvSpPr txBox="1"/>
          <p:nvPr/>
        </p:nvSpPr>
        <p:spPr>
          <a:xfrm>
            <a:off x="4817623" y="2657156"/>
            <a:ext cx="6214509" cy="571182"/>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sz="1150" dirty="0"/>
              <a:t>Adicionalmente, si filtramos el gráfico de peso total desembarcado por particiones con los datos entre percentiles 25 y 50; y el percentil 75 y el máximo, vemos que el incremento entre la mayoría de las regiones es muy similar.</a:t>
            </a:r>
            <a:endParaRPr lang="es-419" sz="1150" kern="1200" dirty="0">
              <a:latin typeface="+mn-lt"/>
              <a:ea typeface="+mn-ea"/>
              <a:cs typeface="+mn-cs"/>
            </a:endParaRPr>
          </a:p>
        </p:txBody>
      </p:sp>
      <p:pic>
        <p:nvPicPr>
          <p:cNvPr id="10" name="Picture 9">
            <a:extLst>
              <a:ext uri="{FF2B5EF4-FFF2-40B4-BE49-F238E27FC236}">
                <a16:creationId xmlns:a16="http://schemas.microsoft.com/office/drawing/2014/main" id="{8A81FD42-2C31-416F-043C-7B26A708346B}"/>
              </a:ext>
            </a:extLst>
          </p:cNvPr>
          <p:cNvPicPr>
            <a:picLocks noChangeAspect="1"/>
          </p:cNvPicPr>
          <p:nvPr/>
        </p:nvPicPr>
        <p:blipFill>
          <a:blip r:embed="rId4"/>
          <a:stretch>
            <a:fillRect/>
          </a:stretch>
        </p:blipFill>
        <p:spPr>
          <a:xfrm>
            <a:off x="5434912" y="4950881"/>
            <a:ext cx="4238006" cy="1456541"/>
          </a:xfrm>
          <a:prstGeom prst="rect">
            <a:avLst/>
          </a:prstGeom>
        </p:spPr>
      </p:pic>
    </p:spTree>
    <p:extLst>
      <p:ext uri="{BB962C8B-B14F-4D97-AF65-F5344CB8AC3E}">
        <p14:creationId xmlns:p14="http://schemas.microsoft.com/office/powerpoint/2010/main" val="1114658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250D1D-4983-18E7-4A94-397AECAEB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dirty="0">
                <a:solidFill>
                  <a:schemeClr val="tx1"/>
                </a:solidFill>
                <a:latin typeface="+mj-lt"/>
                <a:ea typeface="+mj-ea"/>
                <a:cs typeface="+mj-cs"/>
              </a:rPr>
              <a:t>Cap 7: </a:t>
            </a:r>
            <a:r>
              <a:rPr lang="es-419" sz="2800" kern="1200" dirty="0">
                <a:solidFill>
                  <a:schemeClr val="tx1"/>
                </a:solidFill>
                <a:latin typeface="+mj-lt"/>
                <a:ea typeface="+mj-ea"/>
                <a:cs typeface="+mj-cs"/>
              </a:rPr>
              <a:t>Sugerencias</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16B2936-04D8-333D-6286-4B2268CE0E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r>
              <a:rPr lang="es-419" sz="1800" dirty="0">
                <a:solidFill>
                  <a:schemeClr val="tx1"/>
                </a:solidFill>
              </a:rPr>
              <a:t>¿Qué relación existe entre cantidad de peso total desembarcado y la región geográfica?</a:t>
            </a:r>
          </a:p>
        </p:txBody>
      </p:sp>
      <p:sp>
        <p:nvSpPr>
          <p:cNvPr id="5" name="TextBox 4">
            <a:extLst>
              <a:ext uri="{FF2B5EF4-FFF2-40B4-BE49-F238E27FC236}">
                <a16:creationId xmlns:a16="http://schemas.microsoft.com/office/drawing/2014/main" id="{0759534F-9131-1BAD-3ADF-BE26E9CD9889}"/>
              </a:ext>
            </a:extLst>
          </p:cNvPr>
          <p:cNvSpPr txBox="1"/>
          <p:nvPr/>
        </p:nvSpPr>
        <p:spPr>
          <a:xfrm>
            <a:off x="4295338" y="350491"/>
            <a:ext cx="6214509" cy="1916935"/>
          </a:xfrm>
          <a:prstGeom prst="rect">
            <a:avLst/>
          </a:prstGeom>
          <a:noFill/>
        </p:spPr>
        <p:txBody>
          <a:bodyPr wrap="square">
            <a:spAutoFit/>
          </a:bodyPr>
          <a:lstStyle/>
          <a:p>
            <a:pPr marL="171450" indent="-171450" defTabSz="585216">
              <a:lnSpc>
                <a:spcPct val="90000"/>
              </a:lnSpc>
              <a:spcBef>
                <a:spcPts val="640"/>
              </a:spcBef>
              <a:buFont typeface="Courier New" panose="02070309020205020404" pitchFamily="49" charset="0"/>
              <a:buChar char="o"/>
            </a:pPr>
            <a:r>
              <a:rPr lang="es-419" sz="1150" kern="1200" dirty="0">
                <a:latin typeface="+mn-lt"/>
                <a:ea typeface="+mn-ea"/>
                <a:cs typeface="+mn-cs"/>
              </a:rPr>
              <a:t>Se observa que </a:t>
            </a:r>
            <a:r>
              <a:rPr lang="es-ES" sz="1150" kern="1200" dirty="0">
                <a:latin typeface="+mn-lt"/>
                <a:ea typeface="+mn-ea"/>
                <a:cs typeface="+mn-cs"/>
              </a:rPr>
              <a:t>los países con menor cantidad de aviones no solo tienen</a:t>
            </a:r>
            <a:r>
              <a:rPr lang="es-419" sz="1150" dirty="0"/>
              <a:t> un menor rango de diferencia entre el peso total desembarcado máximo y mínimo, sino que sus mayores valores de peso total desembarcado son bajos comparados a otros países. Esto puede sugerir que:</a:t>
            </a:r>
          </a:p>
          <a:p>
            <a:pPr marL="628650" lvl="1" indent="-171450" defTabSz="585216">
              <a:lnSpc>
                <a:spcPct val="90000"/>
              </a:lnSpc>
              <a:spcBef>
                <a:spcPts val="640"/>
              </a:spcBef>
              <a:buFont typeface="Courier New" panose="02070309020205020404" pitchFamily="49" charset="0"/>
              <a:buChar char="o"/>
            </a:pPr>
            <a:r>
              <a:rPr lang="es-419" sz="1150" kern="1200" dirty="0">
                <a:latin typeface="+mn-lt"/>
                <a:ea typeface="+mn-ea"/>
                <a:cs typeface="+mn-cs"/>
              </a:rPr>
              <a:t>En los países </a:t>
            </a:r>
            <a:r>
              <a:rPr lang="es-419" sz="1150" dirty="0"/>
              <a:t>con mayor peso total desembarcado máximo existe un mayor indicio de desarrollo comercial.</a:t>
            </a:r>
          </a:p>
          <a:p>
            <a:pPr marL="628650" lvl="1" indent="-171450" defTabSz="585216">
              <a:lnSpc>
                <a:spcPct val="90000"/>
              </a:lnSpc>
              <a:spcBef>
                <a:spcPts val="640"/>
              </a:spcBef>
              <a:buFont typeface="Courier New" panose="02070309020205020404" pitchFamily="49" charset="0"/>
              <a:buChar char="o"/>
            </a:pPr>
            <a:r>
              <a:rPr lang="es-419" sz="1150" kern="1200" dirty="0">
                <a:latin typeface="+mn-lt"/>
                <a:ea typeface="+mn-ea"/>
                <a:cs typeface="+mn-cs"/>
              </a:rPr>
              <a:t>En los países </a:t>
            </a:r>
            <a:r>
              <a:rPr lang="es-419" sz="1150" dirty="0"/>
              <a:t>con mayor peso total desembarcado máximo el transporte aéreo se desarrolló mucho antes.</a:t>
            </a:r>
          </a:p>
          <a:p>
            <a:pPr marL="628650" lvl="1" indent="-171450" defTabSz="585216">
              <a:lnSpc>
                <a:spcPct val="90000"/>
              </a:lnSpc>
              <a:spcBef>
                <a:spcPts val="640"/>
              </a:spcBef>
              <a:buFont typeface="Courier New" panose="02070309020205020404" pitchFamily="49" charset="0"/>
              <a:buChar char="o"/>
            </a:pPr>
            <a:r>
              <a:rPr lang="es-419" sz="1150" kern="1200" dirty="0">
                <a:latin typeface="+mn-lt"/>
                <a:ea typeface="+mn-ea"/>
                <a:cs typeface="+mn-cs"/>
              </a:rPr>
              <a:t>En los países </a:t>
            </a:r>
            <a:r>
              <a:rPr lang="es-419" sz="1150" dirty="0"/>
              <a:t>con menor peso total desembarcado máximo hay una menor necesidad del uso de transporte aéreo.</a:t>
            </a:r>
            <a:endParaRPr lang="es-419" sz="1150" kern="1200" dirty="0">
              <a:latin typeface="+mn-lt"/>
              <a:ea typeface="+mn-ea"/>
              <a:cs typeface="+mn-cs"/>
            </a:endParaRPr>
          </a:p>
        </p:txBody>
      </p:sp>
      <p:pic>
        <p:nvPicPr>
          <p:cNvPr id="8" name="Picture 7">
            <a:extLst>
              <a:ext uri="{FF2B5EF4-FFF2-40B4-BE49-F238E27FC236}">
                <a16:creationId xmlns:a16="http://schemas.microsoft.com/office/drawing/2014/main" id="{EBB644C1-C6CF-648F-D614-98DF5B3682D9}"/>
              </a:ext>
            </a:extLst>
          </p:cNvPr>
          <p:cNvPicPr>
            <a:picLocks noChangeAspect="1"/>
          </p:cNvPicPr>
          <p:nvPr/>
        </p:nvPicPr>
        <p:blipFill>
          <a:blip r:embed="rId2"/>
          <a:stretch>
            <a:fillRect/>
          </a:stretch>
        </p:blipFill>
        <p:spPr>
          <a:xfrm>
            <a:off x="4588046" y="2443480"/>
            <a:ext cx="7471580" cy="2605053"/>
          </a:xfrm>
          <a:prstGeom prst="rect">
            <a:avLst/>
          </a:prstGeom>
        </p:spPr>
      </p:pic>
    </p:spTree>
    <p:extLst>
      <p:ext uri="{BB962C8B-B14F-4D97-AF65-F5344CB8AC3E}">
        <p14:creationId xmlns:p14="http://schemas.microsoft.com/office/powerpoint/2010/main" val="2386423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EDD56C-251D-4524-EF72-25BF6B59D95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Exploración Inicial</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2981B62-C79C-C99E-0A51-AA6ECBD7C406}"/>
              </a:ext>
            </a:extLst>
          </p:cNvPr>
          <p:cNvPicPr>
            <a:picLocks noChangeAspect="1"/>
          </p:cNvPicPr>
          <p:nvPr/>
        </p:nvPicPr>
        <p:blipFill>
          <a:blip r:embed="rId2"/>
          <a:stretch>
            <a:fillRect/>
          </a:stretch>
        </p:blipFill>
        <p:spPr>
          <a:xfrm>
            <a:off x="5238608" y="1986309"/>
            <a:ext cx="6858099" cy="2885382"/>
          </a:xfrm>
          <a:prstGeom prst="rect">
            <a:avLst/>
          </a:prstGeom>
        </p:spPr>
      </p:pic>
    </p:spTree>
    <p:extLst>
      <p:ext uri="{BB962C8B-B14F-4D97-AF65-F5344CB8AC3E}">
        <p14:creationId xmlns:p14="http://schemas.microsoft.com/office/powerpoint/2010/main" val="2716351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EDD56C-251D-4524-EF72-25BF6B59D95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Exploración Inicial</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4647562C-6970-B944-9DEA-FF9ADF96EA6A}"/>
              </a:ext>
            </a:extLst>
          </p:cNvPr>
          <p:cNvPicPr>
            <a:picLocks noChangeAspect="1"/>
          </p:cNvPicPr>
          <p:nvPr/>
        </p:nvPicPr>
        <p:blipFill>
          <a:blip r:embed="rId2"/>
          <a:stretch>
            <a:fillRect/>
          </a:stretch>
        </p:blipFill>
        <p:spPr>
          <a:xfrm>
            <a:off x="4979322" y="2097741"/>
            <a:ext cx="6942072" cy="2867892"/>
          </a:xfrm>
          <a:prstGeom prst="rect">
            <a:avLst/>
          </a:prstGeom>
        </p:spPr>
      </p:pic>
    </p:spTree>
    <p:extLst>
      <p:ext uri="{BB962C8B-B14F-4D97-AF65-F5344CB8AC3E}">
        <p14:creationId xmlns:p14="http://schemas.microsoft.com/office/powerpoint/2010/main" val="12013760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1655</TotalTime>
  <Words>4588</Words>
  <Application>Microsoft Office PowerPoint</Application>
  <PresentationFormat>Widescreen</PresentationFormat>
  <Paragraphs>293</Paragraphs>
  <Slides>79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Aptos</vt:lpstr>
      <vt:lpstr>Aptos Display</vt:lpstr>
      <vt:lpstr>Arial</vt:lpstr>
      <vt:lpstr>Calibri</vt:lpstr>
      <vt:lpstr>Courier New</vt:lpstr>
      <vt:lpstr>Office Theme</vt:lpstr>
      <vt:lpstr>Proyecto Airlines</vt:lpstr>
      <vt:lpstr>Objetivos del proyecto</vt:lpstr>
      <vt:lpstr>Dataset Utilizado</vt:lpstr>
      <vt:lpstr>Herramientas Utilizadas</vt:lpstr>
      <vt:lpstr>Exploración Inicial</vt:lpstr>
      <vt:lpstr>Exploración Inicial</vt:lpstr>
      <vt:lpstr>Exploración Inicial</vt:lpstr>
      <vt:lpstr>Exploración Inicial</vt:lpstr>
      <vt:lpstr>Exploración Inicial</vt:lpstr>
      <vt:lpstr>Exploración Inicial</vt:lpstr>
      <vt:lpstr>Exploración Inicial</vt:lpstr>
      <vt:lpstr>Exploración Inicial</vt:lpstr>
      <vt:lpstr>Exploración Inicial</vt:lpstr>
      <vt:lpstr>Exploración Inicial</vt:lpstr>
      <vt:lpstr>Exploración Inicial</vt:lpstr>
      <vt:lpstr>Exploración Inicial</vt:lpstr>
      <vt:lpstr>Exploración Inicial</vt:lpstr>
      <vt:lpstr>Exploración Inicial</vt:lpstr>
      <vt:lpstr>Exploración Inicial</vt:lpstr>
      <vt:lpstr>Limpieza y Estandarización de datos</vt:lpstr>
      <vt:lpstr>Limpieza y Estandarización de datos</vt:lpstr>
      <vt:lpstr>Limpieza y Estandarización de datos</vt:lpstr>
      <vt:lpstr>Limpieza y Estandarización de datos</vt:lpstr>
      <vt:lpstr>Preguntas del Proyecto: </vt:lpstr>
      <vt:lpstr>¿Cuáles son las aerolíneas publicadas con mayor cantidad de aerolíneas operativas?</vt:lpstr>
      <vt:lpstr>Cap 1: Exploración de datos relevantes</vt:lpstr>
      <vt:lpstr>Cap 1: Exploración de datos relevantes</vt:lpstr>
      <vt:lpstr>Cap 1: Exploración de datos relevantes</vt:lpstr>
      <vt:lpstr>Cap 1: Exploración de datos relevantes</vt:lpstr>
      <vt:lpstr>Cap 2: Análisis de insights/información a tomar en cuenta</vt:lpstr>
      <vt:lpstr>Cap 4: Preparación de presentación</vt:lpstr>
      <vt:lpstr>Cap 5: Presentación</vt:lpstr>
      <vt:lpstr>Cap 6: Conclusiones</vt:lpstr>
      <vt:lpstr>Cap 7: Sugerencias</vt:lpstr>
      <vt:lpstr>¿Cuáles son los manufactureros de aviones con mayor cantidad de clientes? ¿Cuál es su peso total desembarcado promedio?</vt:lpstr>
      <vt:lpstr>Cap 1: Exploración de datos relevantes</vt:lpstr>
      <vt:lpstr>Cap 1: Exploración de datos relevantes</vt:lpstr>
      <vt:lpstr>Cap 1: Exploración de datos relevantes</vt:lpstr>
      <vt:lpstr>Cap 1: Exploración de datos relevantes</vt:lpstr>
      <vt:lpstr>Cap 1: Exploración de datos relevantes</vt:lpstr>
      <vt:lpstr>Cap 1: Exploración de datos relevantes</vt:lpstr>
      <vt:lpstr>Cap 1: Exploración de datos relevantes</vt:lpstr>
      <vt:lpstr>Cap 2: Análisis de insights/información a tomar en cuenta</vt:lpstr>
      <vt:lpstr>Cap 3: Resultados</vt:lpstr>
      <vt:lpstr>Cap 3: Resultados</vt:lpstr>
      <vt:lpstr>Cap 3: Resultados</vt:lpstr>
      <vt:lpstr>Cap 4: Preparación de presentación</vt:lpstr>
      <vt:lpstr>Cap 5: Presentación</vt:lpstr>
      <vt:lpstr>Cap 6: Conclusiones</vt:lpstr>
      <vt:lpstr>Cap 7: Sugerencias</vt:lpstr>
      <vt:lpstr>¿Cuáles son los manufactureros de aviones con mayor cantidad de clientes? ¿Cuál es su peso total desembarcado promedio?</vt:lpstr>
      <vt:lpstr>Cap 1: Exploración de datos relevantes</vt:lpstr>
      <vt:lpstr>Cap 1: Exploración de datos relevantes</vt:lpstr>
      <vt:lpstr>Cap 1: Exploración de datos relevantes</vt:lpstr>
      <vt:lpstr>Cap 1: Exploración de datos relevantes</vt:lpstr>
      <vt:lpstr>Cap 1: Exploración de datos relevantes</vt:lpstr>
      <vt:lpstr>Cap 1: Exploración de datos relevantes</vt:lpstr>
      <vt:lpstr>Cap 1: Exploración de datos relevantes</vt:lpstr>
      <vt:lpstr>Cap 1: Exploración de datos relevantes</vt:lpstr>
      <vt:lpstr>Cap 1: Exploración de datos relevantes</vt:lpstr>
      <vt:lpstr>Cap 1: Exploración de datos relevantes</vt:lpstr>
      <vt:lpstr>Cap 1: Exploración de datos relevantes</vt:lpstr>
      <vt:lpstr>Cap 2: Análisis de insights/información a tomar en cuenta</vt:lpstr>
      <vt:lpstr>Cap 2: Análisis de insights/información a tomar en cuenta</vt:lpstr>
      <vt:lpstr>Cap 3: Resultados</vt:lpstr>
      <vt:lpstr>Cap 4: Preparación de presentación</vt:lpstr>
      <vt:lpstr>Cap 4: Preparación de presentación</vt:lpstr>
      <vt:lpstr>Cap 4: Preparación de presentación</vt:lpstr>
      <vt:lpstr>Cap 4: Preparación de presentación</vt:lpstr>
      <vt:lpstr>Cap 4: Preparación de presentación</vt:lpstr>
      <vt:lpstr>Cap 5: Presentación</vt:lpstr>
      <vt:lpstr>Cap 5: Presentación</vt:lpstr>
      <vt:lpstr>Cap 5: Presentación</vt:lpstr>
      <vt:lpstr>Cap 5: Presentación</vt:lpstr>
      <vt:lpstr>Cap 5: Presentación</vt:lpstr>
      <vt:lpstr>Cap 6: Conclusiones</vt:lpstr>
      <vt:lpstr>Cap 6: Conclusiones</vt:lpstr>
      <vt:lpstr>Cap 6: Conclusiones</vt:lpstr>
      <vt:lpstr>Cap 7: Sugerencias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u202113647 (Miranda Valera, Luis Alfredo)</dc:creator>
  <cp:lastModifiedBy>u202113647 (Miranda Valera, Luis Alfredo)</cp:lastModifiedBy>
  <cp:revision>33</cp:revision>
  <dcterms:created xsi:type="dcterms:W3CDTF">2024-07-01T22:09:17Z</dcterms:created>
  <dcterms:modified xsi:type="dcterms:W3CDTF">2024-07-18T20:35:37Z</dcterms:modified>
</cp:coreProperties>
</file>